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CC66FF"/>
    <a:srgbClr val="CC99FF"/>
    <a:srgbClr val="FF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1" d="100"/>
          <a:sy n="71" d="100"/>
        </p:scale>
        <p:origin x="6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9476FB6-F070-484C-BF7B-7E1F1EBEBA17}" type="datetimeFigureOut">
              <a:rPr lang="es-PE" smtClean="0"/>
              <a:pPr/>
              <a:t>28/10/2012</a:t>
            </a:fld>
            <a:endParaRPr lang="es-PE"/>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PE"/>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20AE24E-0607-4DD5-AFA0-350D5D3E1631}" type="slidenum">
              <a:rPr lang="es-PE" smtClean="0"/>
              <a:pPr/>
              <a:t>‹Nº›</a:t>
            </a:fld>
            <a:endParaRPr lang="es-P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9476FB6-F070-484C-BF7B-7E1F1EBEBA17}" type="datetimeFigureOut">
              <a:rPr lang="es-PE" smtClean="0"/>
              <a:pPr/>
              <a:t>28/10/2012</a:t>
            </a:fld>
            <a:endParaRPr lang="es-PE"/>
          </a:p>
        </p:txBody>
      </p:sp>
      <p:sp>
        <p:nvSpPr>
          <p:cNvPr id="5" name="4 Marcador de pie de página"/>
          <p:cNvSpPr>
            <a:spLocks noGrp="1"/>
          </p:cNvSpPr>
          <p:nvPr>
            <p:ph type="ftr" sz="quarter" idx="11"/>
          </p:nvPr>
        </p:nvSpPr>
        <p:spPr/>
        <p:txBody>
          <a:bodyPr/>
          <a:lstStyle>
            <a:extLst/>
          </a:lstStyle>
          <a:p>
            <a:endParaRPr lang="es-PE"/>
          </a:p>
        </p:txBody>
      </p:sp>
      <p:sp>
        <p:nvSpPr>
          <p:cNvPr id="6" name="5 Marcador de número de diapositiva"/>
          <p:cNvSpPr>
            <a:spLocks noGrp="1"/>
          </p:cNvSpPr>
          <p:nvPr>
            <p:ph type="sldNum" sz="quarter" idx="12"/>
          </p:nvPr>
        </p:nvSpPr>
        <p:spPr/>
        <p:txBody>
          <a:bodyPr/>
          <a:lstStyle>
            <a:extLst/>
          </a:lstStyle>
          <a:p>
            <a:fld id="{920AE24E-0607-4DD5-AFA0-350D5D3E1631}" type="slidenum">
              <a:rPr lang="es-PE" smtClean="0"/>
              <a:pPr/>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A9476FB6-F070-484C-BF7B-7E1F1EBEBA17}" type="datetimeFigureOut">
              <a:rPr lang="es-PE" smtClean="0"/>
              <a:pPr/>
              <a:t>28/10/2012</a:t>
            </a:fld>
            <a:endParaRPr lang="es-PE"/>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PE"/>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20AE24E-0607-4DD5-AFA0-350D5D3E1631}" type="slidenum">
              <a:rPr lang="es-PE" smtClean="0"/>
              <a:pPr/>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9476FB6-F070-484C-BF7B-7E1F1EBEBA17}" type="datetimeFigureOut">
              <a:rPr lang="es-PE" smtClean="0"/>
              <a:pPr/>
              <a:t>28/10/2012</a:t>
            </a:fld>
            <a:endParaRPr lang="es-PE"/>
          </a:p>
        </p:txBody>
      </p:sp>
      <p:sp>
        <p:nvSpPr>
          <p:cNvPr id="5" name="4 Marcador de pie de página"/>
          <p:cNvSpPr>
            <a:spLocks noGrp="1"/>
          </p:cNvSpPr>
          <p:nvPr>
            <p:ph type="ftr" sz="quarter" idx="11"/>
          </p:nvPr>
        </p:nvSpPr>
        <p:spPr/>
        <p:txBody>
          <a:bodyPr/>
          <a:lstStyle>
            <a:extLst/>
          </a:lstStyle>
          <a:p>
            <a:endParaRPr lang="es-PE"/>
          </a:p>
        </p:txBody>
      </p:sp>
      <p:sp>
        <p:nvSpPr>
          <p:cNvPr id="6" name="5 Marcador de número de diapositiva"/>
          <p:cNvSpPr>
            <a:spLocks noGrp="1"/>
          </p:cNvSpPr>
          <p:nvPr>
            <p:ph type="sldNum" sz="quarter" idx="12"/>
          </p:nvPr>
        </p:nvSpPr>
        <p:spPr/>
        <p:txBody>
          <a:bodyPr/>
          <a:lstStyle>
            <a:extLst/>
          </a:lstStyle>
          <a:p>
            <a:fld id="{920AE24E-0607-4DD5-AFA0-350D5D3E1631}" type="slidenum">
              <a:rPr lang="es-PE" smtClean="0"/>
              <a:pPr/>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9476FB6-F070-484C-BF7B-7E1F1EBEBA17}" type="datetimeFigureOut">
              <a:rPr lang="es-PE" smtClean="0"/>
              <a:pPr/>
              <a:t>28/10/2012</a:t>
            </a:fld>
            <a:endParaRPr lang="es-PE"/>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PE"/>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920AE24E-0607-4DD5-AFA0-350D5D3E1631}" type="slidenum">
              <a:rPr lang="es-PE" smtClean="0"/>
              <a:pPr/>
              <a:t>‹Nº›</a:t>
            </a:fld>
            <a:endParaRPr lang="es-P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9476FB6-F070-484C-BF7B-7E1F1EBEBA17}" type="datetimeFigureOut">
              <a:rPr lang="es-PE" smtClean="0"/>
              <a:pPr/>
              <a:t>28/10/2012</a:t>
            </a:fld>
            <a:endParaRPr lang="es-PE"/>
          </a:p>
        </p:txBody>
      </p:sp>
      <p:sp>
        <p:nvSpPr>
          <p:cNvPr id="6" name="5 Marcador de pie de página"/>
          <p:cNvSpPr>
            <a:spLocks noGrp="1"/>
          </p:cNvSpPr>
          <p:nvPr>
            <p:ph type="ftr" sz="quarter" idx="11"/>
          </p:nvPr>
        </p:nvSpPr>
        <p:spPr/>
        <p:txBody>
          <a:bodyPr/>
          <a:lstStyle>
            <a:extLst/>
          </a:lstStyle>
          <a:p>
            <a:endParaRPr lang="es-PE"/>
          </a:p>
        </p:txBody>
      </p:sp>
      <p:sp>
        <p:nvSpPr>
          <p:cNvPr id="7" name="6 Marcador de número de diapositiva"/>
          <p:cNvSpPr>
            <a:spLocks noGrp="1"/>
          </p:cNvSpPr>
          <p:nvPr>
            <p:ph type="sldNum" sz="quarter" idx="12"/>
          </p:nvPr>
        </p:nvSpPr>
        <p:spPr/>
        <p:txBody>
          <a:bodyPr/>
          <a:lstStyle>
            <a:extLst/>
          </a:lstStyle>
          <a:p>
            <a:fld id="{920AE24E-0607-4DD5-AFA0-350D5D3E1631}" type="slidenum">
              <a:rPr lang="es-PE" smtClean="0"/>
              <a:pPr/>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A9476FB6-F070-484C-BF7B-7E1F1EBEBA17}" type="datetimeFigureOut">
              <a:rPr lang="es-PE" smtClean="0"/>
              <a:pPr/>
              <a:t>28/10/2012</a:t>
            </a:fld>
            <a:endParaRPr lang="es-PE"/>
          </a:p>
        </p:txBody>
      </p:sp>
      <p:sp>
        <p:nvSpPr>
          <p:cNvPr id="8" name="7 Marcador de pie de página"/>
          <p:cNvSpPr>
            <a:spLocks noGrp="1"/>
          </p:cNvSpPr>
          <p:nvPr>
            <p:ph type="ftr" sz="quarter" idx="11"/>
          </p:nvPr>
        </p:nvSpPr>
        <p:spPr/>
        <p:txBody>
          <a:bodyPr/>
          <a:lstStyle>
            <a:extLst/>
          </a:lstStyle>
          <a:p>
            <a:endParaRPr lang="es-PE"/>
          </a:p>
        </p:txBody>
      </p:sp>
      <p:sp>
        <p:nvSpPr>
          <p:cNvPr id="9" name="8 Marcador de número de diapositiva"/>
          <p:cNvSpPr>
            <a:spLocks noGrp="1"/>
          </p:cNvSpPr>
          <p:nvPr>
            <p:ph type="sldNum" sz="quarter" idx="12"/>
          </p:nvPr>
        </p:nvSpPr>
        <p:spPr/>
        <p:txBody>
          <a:bodyPr/>
          <a:lstStyle>
            <a:extLst/>
          </a:lstStyle>
          <a:p>
            <a:fld id="{920AE24E-0607-4DD5-AFA0-350D5D3E1631}" type="slidenum">
              <a:rPr lang="es-PE" smtClean="0"/>
              <a:pPr/>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A9476FB6-F070-484C-BF7B-7E1F1EBEBA17}" type="datetimeFigureOut">
              <a:rPr lang="es-PE" smtClean="0"/>
              <a:pPr/>
              <a:t>28/10/2012</a:t>
            </a:fld>
            <a:endParaRPr lang="es-PE"/>
          </a:p>
        </p:txBody>
      </p:sp>
      <p:sp>
        <p:nvSpPr>
          <p:cNvPr id="4" name="3 Marcador de pie de página"/>
          <p:cNvSpPr>
            <a:spLocks noGrp="1"/>
          </p:cNvSpPr>
          <p:nvPr>
            <p:ph type="ftr" sz="quarter" idx="11"/>
          </p:nvPr>
        </p:nvSpPr>
        <p:spPr/>
        <p:txBody>
          <a:bodyPr/>
          <a:lstStyle>
            <a:extLst/>
          </a:lstStyle>
          <a:p>
            <a:endParaRPr lang="es-PE"/>
          </a:p>
        </p:txBody>
      </p:sp>
      <p:sp>
        <p:nvSpPr>
          <p:cNvPr id="5" name="4 Marcador de número de diapositiva"/>
          <p:cNvSpPr>
            <a:spLocks noGrp="1"/>
          </p:cNvSpPr>
          <p:nvPr>
            <p:ph type="sldNum" sz="quarter" idx="12"/>
          </p:nvPr>
        </p:nvSpPr>
        <p:spPr/>
        <p:txBody>
          <a:bodyPr/>
          <a:lstStyle>
            <a:extLst/>
          </a:lstStyle>
          <a:p>
            <a:fld id="{920AE24E-0607-4DD5-AFA0-350D5D3E1631}" type="slidenum">
              <a:rPr lang="es-PE" smtClean="0"/>
              <a:pPr/>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A9476FB6-F070-484C-BF7B-7E1F1EBEBA17}" type="datetimeFigureOut">
              <a:rPr lang="es-PE" smtClean="0"/>
              <a:pPr/>
              <a:t>28/10/2012</a:t>
            </a:fld>
            <a:endParaRPr lang="es-PE"/>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PE"/>
          </a:p>
        </p:txBody>
      </p:sp>
      <p:sp>
        <p:nvSpPr>
          <p:cNvPr id="4" name="3 Marcador de número de diapositiva"/>
          <p:cNvSpPr>
            <a:spLocks noGrp="1"/>
          </p:cNvSpPr>
          <p:nvPr>
            <p:ph type="sldNum" sz="quarter" idx="12"/>
          </p:nvPr>
        </p:nvSpPr>
        <p:spPr/>
        <p:txBody>
          <a:bodyPr/>
          <a:lstStyle>
            <a:extLst/>
          </a:lstStyle>
          <a:p>
            <a:fld id="{920AE24E-0607-4DD5-AFA0-350D5D3E1631}" type="slidenum">
              <a:rPr lang="es-PE" smtClean="0"/>
              <a:pPr/>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9476FB6-F070-484C-BF7B-7E1F1EBEBA17}" type="datetimeFigureOut">
              <a:rPr lang="es-PE" smtClean="0"/>
              <a:pPr/>
              <a:t>28/10/2012</a:t>
            </a:fld>
            <a:endParaRPr lang="es-PE"/>
          </a:p>
        </p:txBody>
      </p:sp>
      <p:sp>
        <p:nvSpPr>
          <p:cNvPr id="6" name="5 Marcador de pie de página"/>
          <p:cNvSpPr>
            <a:spLocks noGrp="1"/>
          </p:cNvSpPr>
          <p:nvPr>
            <p:ph type="ftr" sz="quarter" idx="11"/>
          </p:nvPr>
        </p:nvSpPr>
        <p:spPr/>
        <p:txBody>
          <a:bodyPr/>
          <a:lstStyle>
            <a:extLst/>
          </a:lstStyle>
          <a:p>
            <a:endParaRPr lang="es-PE"/>
          </a:p>
        </p:txBody>
      </p:sp>
      <p:sp>
        <p:nvSpPr>
          <p:cNvPr id="7" name="6 Marcador de número de diapositiva"/>
          <p:cNvSpPr>
            <a:spLocks noGrp="1"/>
          </p:cNvSpPr>
          <p:nvPr>
            <p:ph type="sldNum" sz="quarter" idx="12"/>
          </p:nvPr>
        </p:nvSpPr>
        <p:spPr/>
        <p:txBody>
          <a:bodyPr/>
          <a:lstStyle>
            <a:extLst/>
          </a:lstStyle>
          <a:p>
            <a:fld id="{920AE24E-0607-4DD5-AFA0-350D5D3E1631}" type="slidenum">
              <a:rPr lang="es-PE" smtClean="0"/>
              <a:pPr/>
              <a:t>‹Nº›</a:t>
            </a:fld>
            <a:endParaRPr lang="es-P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A9476FB6-F070-484C-BF7B-7E1F1EBEBA17}" type="datetimeFigureOut">
              <a:rPr lang="es-PE" smtClean="0"/>
              <a:pPr/>
              <a:t>28/10/2012</a:t>
            </a:fld>
            <a:endParaRPr lang="es-PE"/>
          </a:p>
        </p:txBody>
      </p:sp>
      <p:sp>
        <p:nvSpPr>
          <p:cNvPr id="6" name="5 Marcador de pie de página"/>
          <p:cNvSpPr>
            <a:spLocks noGrp="1"/>
          </p:cNvSpPr>
          <p:nvPr>
            <p:ph type="ftr" sz="quarter" idx="11"/>
          </p:nvPr>
        </p:nvSpPr>
        <p:spPr/>
        <p:txBody>
          <a:bodyPr/>
          <a:lstStyle>
            <a:extLst/>
          </a:lstStyle>
          <a:p>
            <a:endParaRPr lang="es-PE"/>
          </a:p>
        </p:txBody>
      </p:sp>
      <p:sp>
        <p:nvSpPr>
          <p:cNvPr id="7" name="6 Marcador de número de diapositiva"/>
          <p:cNvSpPr>
            <a:spLocks noGrp="1"/>
          </p:cNvSpPr>
          <p:nvPr>
            <p:ph type="sldNum" sz="quarter" idx="12"/>
          </p:nvPr>
        </p:nvSpPr>
        <p:spPr/>
        <p:txBody>
          <a:bodyPr/>
          <a:lstStyle>
            <a:extLst/>
          </a:lstStyle>
          <a:p>
            <a:fld id="{920AE24E-0607-4DD5-AFA0-350D5D3E1631}" type="slidenum">
              <a:rPr lang="es-PE" smtClean="0"/>
              <a:pPr/>
              <a:t>‹Nº›</a:t>
            </a:fld>
            <a:endParaRPr lang="es-PE"/>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9476FB6-F070-484C-BF7B-7E1F1EBEBA17}" type="datetimeFigureOut">
              <a:rPr lang="es-PE" smtClean="0"/>
              <a:pPr/>
              <a:t>28/10/2012</a:t>
            </a:fld>
            <a:endParaRPr lang="es-PE"/>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PE"/>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20AE24E-0607-4DD5-AFA0-350D5D3E1631}" type="slidenum">
              <a:rPr lang="es-PE" smtClean="0"/>
              <a:pPr/>
              <a:t>‹Nº›</a:t>
            </a:fld>
            <a:endParaRPr lang="es-PE"/>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7.gi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428992" y="928670"/>
            <a:ext cx="5043276" cy="2472898"/>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PE" sz="6600"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Estilos de aprendizaje</a:t>
            </a:r>
            <a:endParaRPr lang="es-PE" sz="6600"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endParaRPr>
          </a:p>
        </p:txBody>
      </p:sp>
      <p:sp>
        <p:nvSpPr>
          <p:cNvPr id="3" name="2 Subtítulo"/>
          <p:cNvSpPr>
            <a:spLocks noGrp="1"/>
          </p:cNvSpPr>
          <p:nvPr>
            <p:ph type="subTitle" idx="1"/>
          </p:nvPr>
        </p:nvSpPr>
        <p:spPr>
          <a:xfrm>
            <a:off x="214282" y="357166"/>
            <a:ext cx="2217690" cy="6143668"/>
          </a:xfrm>
        </p:spPr>
        <p:txBody>
          <a:bodyPr/>
          <a:lstStyle/>
          <a:p>
            <a:r>
              <a:rPr lang="es-PE" sz="2400" dirty="0" smtClean="0">
                <a:latin typeface="Comic Sans MS" pitchFamily="66" charset="0"/>
              </a:rPr>
              <a:t>Nombre :</a:t>
            </a:r>
          </a:p>
          <a:p>
            <a:r>
              <a:rPr lang="es-PE" sz="2400" dirty="0" err="1" smtClean="0">
                <a:latin typeface="Comic Sans MS" pitchFamily="66" charset="0"/>
              </a:rPr>
              <a:t>Rocio</a:t>
            </a:r>
            <a:r>
              <a:rPr lang="es-PE" sz="2400" dirty="0" smtClean="0">
                <a:latin typeface="Comic Sans MS" pitchFamily="66" charset="0"/>
              </a:rPr>
              <a:t> Reyes </a:t>
            </a:r>
          </a:p>
          <a:p>
            <a:endParaRPr lang="es-PE" sz="2400" dirty="0" smtClean="0">
              <a:latin typeface="Comic Sans MS" pitchFamily="66" charset="0"/>
            </a:endParaRPr>
          </a:p>
          <a:p>
            <a:r>
              <a:rPr lang="es-PE" sz="2400" dirty="0" smtClean="0">
                <a:latin typeface="Comic Sans MS" pitchFamily="66" charset="0"/>
              </a:rPr>
              <a:t>Área:</a:t>
            </a:r>
          </a:p>
          <a:p>
            <a:r>
              <a:rPr lang="es-PE" sz="2400" dirty="0" err="1" smtClean="0">
                <a:latin typeface="Comic Sans MS" pitchFamily="66" charset="0"/>
              </a:rPr>
              <a:t>p.f.r.h</a:t>
            </a:r>
            <a:endParaRPr lang="es-PE" sz="2400" dirty="0" smtClean="0">
              <a:latin typeface="Comic Sans MS" pitchFamily="66" charset="0"/>
            </a:endParaRPr>
          </a:p>
          <a:p>
            <a:endParaRPr lang="es-PE" sz="2400" dirty="0" smtClean="0">
              <a:latin typeface="Comic Sans MS" pitchFamily="66" charset="0"/>
            </a:endParaRPr>
          </a:p>
          <a:p>
            <a:r>
              <a:rPr lang="es-PE" sz="2400" dirty="0" smtClean="0">
                <a:latin typeface="Comic Sans MS" pitchFamily="66" charset="0"/>
              </a:rPr>
              <a:t>Profesor:</a:t>
            </a:r>
          </a:p>
          <a:p>
            <a:r>
              <a:rPr lang="es-PE" sz="2400" dirty="0" smtClean="0">
                <a:latin typeface="Comic Sans MS" pitchFamily="66" charset="0"/>
              </a:rPr>
              <a:t>Luis Miranda</a:t>
            </a:r>
          </a:p>
          <a:p>
            <a:endParaRPr lang="es-PE" sz="2400" dirty="0" smtClean="0">
              <a:latin typeface="Comic Sans MS" pitchFamily="66" charset="0"/>
            </a:endParaRPr>
          </a:p>
          <a:p>
            <a:r>
              <a:rPr lang="es-PE" sz="2400" dirty="0" smtClean="0">
                <a:latin typeface="Comic Sans MS" pitchFamily="66" charset="0"/>
              </a:rPr>
              <a:t>Grado y sección:</a:t>
            </a:r>
          </a:p>
          <a:p>
            <a:r>
              <a:rPr lang="es-PE" sz="2400" dirty="0" smtClean="0">
                <a:latin typeface="Comic Sans MS" pitchFamily="66" charset="0"/>
              </a:rPr>
              <a:t>3ro “C”</a:t>
            </a:r>
            <a:endParaRPr lang="es-PE" dirty="0" smtClean="0">
              <a:latin typeface="Comic Sans MS" pitchFamily="66" charset="0"/>
            </a:endParaRPr>
          </a:p>
          <a:p>
            <a:endParaRPr lang="es-ES_tradnl" dirty="0" smtClean="0"/>
          </a:p>
        </p:txBody>
      </p:sp>
      <p:sp>
        <p:nvSpPr>
          <p:cNvPr id="5" name="4 Corazón"/>
          <p:cNvSpPr/>
          <p:nvPr/>
        </p:nvSpPr>
        <p:spPr>
          <a:xfrm>
            <a:off x="3214678" y="857232"/>
            <a:ext cx="928694" cy="928694"/>
          </a:xfrm>
          <a:prstGeom prst="heart">
            <a:avLst/>
          </a:prstGeom>
          <a:solidFill>
            <a:srgbClr val="FF66FF"/>
          </a:solidFill>
          <a:ln>
            <a:solidFill>
              <a:srgbClr val="CC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pic>
        <p:nvPicPr>
          <p:cNvPr id="13314" name="Picture 2" descr="http://t3.gstatic.com/images?q=tbn:ANd9GcQPuFqziGbVHxP1rwl24iHEYzMAvAQQ9wbtycxNdcmz-GB1M51mOw"/>
          <p:cNvPicPr>
            <a:picLocks noChangeAspect="1" noChangeArrowheads="1"/>
          </p:cNvPicPr>
          <p:nvPr/>
        </p:nvPicPr>
        <p:blipFill>
          <a:blip r:embed="rId2"/>
          <a:srcRect/>
          <a:stretch>
            <a:fillRect/>
          </a:stretch>
        </p:blipFill>
        <p:spPr bwMode="auto">
          <a:xfrm rot="419791">
            <a:off x="4500562" y="3714752"/>
            <a:ext cx="2786082" cy="2231085"/>
          </a:xfrm>
          <a:prstGeom prst="rect">
            <a:avLst/>
          </a:prstGeom>
          <a:noFill/>
          <a:effectLst>
            <a:glow rad="228600">
              <a:schemeClr val="accent5">
                <a:satMod val="175000"/>
                <a:alpha val="40000"/>
              </a:schemeClr>
            </a:glow>
            <a:reflection blurRad="6350" stA="50000" endA="300" endPos="55000" dir="5400000" sy="-100000" algn="bl" rotWithShape="0"/>
          </a:effectLst>
        </p:spPr>
      </p:pic>
      <p:sp>
        <p:nvSpPr>
          <p:cNvPr id="7" name="6 Corazón"/>
          <p:cNvSpPr/>
          <p:nvPr/>
        </p:nvSpPr>
        <p:spPr>
          <a:xfrm>
            <a:off x="7929586" y="4214818"/>
            <a:ext cx="928694" cy="928694"/>
          </a:xfrm>
          <a:prstGeom prst="heart">
            <a:avLst/>
          </a:prstGeom>
          <a:solidFill>
            <a:srgbClr val="FF66FF"/>
          </a:solidFill>
          <a:ln>
            <a:solidFill>
              <a:srgbClr val="CC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PE"/>
          </a:p>
        </p:txBody>
      </p:sp>
      <p:sp>
        <p:nvSpPr>
          <p:cNvPr id="9" name="8 Estrella de 5 puntas"/>
          <p:cNvSpPr/>
          <p:nvPr/>
        </p:nvSpPr>
        <p:spPr>
          <a:xfrm>
            <a:off x="3071802" y="4429132"/>
            <a:ext cx="714380" cy="642942"/>
          </a:xfrm>
          <a:prstGeom prst="star5">
            <a:avLst/>
          </a:prstGeom>
          <a:solidFill>
            <a:srgbClr val="FF66FF"/>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PE" dirty="0">
              <a:ln>
                <a:solidFill>
                  <a:srgbClr val="FF00FF"/>
                </a:solidFill>
              </a:ln>
              <a:solidFill>
                <a:srgbClr val="FF66FF"/>
              </a:solidFill>
            </a:endParaRPr>
          </a:p>
        </p:txBody>
      </p:sp>
      <p:sp>
        <p:nvSpPr>
          <p:cNvPr id="10" name="9 Estrella de 5 puntas"/>
          <p:cNvSpPr/>
          <p:nvPr/>
        </p:nvSpPr>
        <p:spPr>
          <a:xfrm>
            <a:off x="8215338" y="642918"/>
            <a:ext cx="714380" cy="642942"/>
          </a:xfrm>
          <a:prstGeom prst="star5">
            <a:avLst/>
          </a:prstGeom>
          <a:solidFill>
            <a:srgbClr val="FF66FF"/>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s-PE" dirty="0">
              <a:ln>
                <a:solidFill>
                  <a:srgbClr val="FF00FF"/>
                </a:solidFill>
              </a:ln>
              <a:solidFill>
                <a:srgbClr val="FF66FF"/>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par>
                                <p:cTn id="8" presetID="26" presetClass="emph" presetSubtype="0" fill="hold" grpId="1" nodeType="withEffect">
                                  <p:stCondLst>
                                    <p:cond delay="0"/>
                                  </p:stCondLst>
                                  <p:childTnLst>
                                    <p:animEffect transition="out" filter="fade">
                                      <p:cBhvr>
                                        <p:cTn id="9" dur="500" tmFilter="0, 0; .2, .5; .8, .5; 1, 0"/>
                                        <p:tgtEl>
                                          <p:spTgt spid="5"/>
                                        </p:tgtEl>
                                      </p:cBhvr>
                                    </p:animEffect>
                                    <p:animScale>
                                      <p:cBhvr>
                                        <p:cTn id="10" dur="250" autoRev="1" fill="hold"/>
                                        <p:tgtEl>
                                          <p:spTgt spid="5"/>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7"/>
                                        </p:tgtEl>
                                      </p:cBhvr>
                                    </p:animEffect>
                                    <p:animScale>
                                      <p:cBhvr>
                                        <p:cTn id="13" dur="250" autoRev="1" fill="hold"/>
                                        <p:tgtEl>
                                          <p:spTgt spid="7"/>
                                        </p:tgtEl>
                                      </p:cBhvr>
                                      <p:by x="105000" y="105000"/>
                                    </p:animScale>
                                  </p:childTnLst>
                                </p:cTn>
                              </p:par>
                              <p:par>
                                <p:cTn id="14" presetID="26" presetClass="emph" presetSubtype="0" fill="hold" grpId="1" nodeType="withEffect">
                                  <p:stCondLst>
                                    <p:cond delay="0"/>
                                  </p:stCondLst>
                                  <p:childTnLst>
                                    <p:animEffect transition="out" filter="fade">
                                      <p:cBhvr>
                                        <p:cTn id="15" dur="500" tmFilter="0, 0; .2, .5; .8, .5; 1, 0"/>
                                        <p:tgtEl>
                                          <p:spTgt spid="7"/>
                                        </p:tgtEl>
                                      </p:cBhvr>
                                    </p:animEffect>
                                    <p:animScale>
                                      <p:cBhvr>
                                        <p:cTn id="16" dur="250" autoRev="1" fill="hold"/>
                                        <p:tgtEl>
                                          <p:spTgt spid="7"/>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34"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from="(-#ppt_w/2)" to="(#ppt_x)" calcmode="lin" valueType="num">
                                      <p:cBhvr>
                                        <p:cTn id="21" dur="600" fill="hold">
                                          <p:stCondLst>
                                            <p:cond delay="0"/>
                                          </p:stCondLst>
                                        </p:cTn>
                                        <p:tgtEl>
                                          <p:spTgt spid="2"/>
                                        </p:tgtEl>
                                        <p:attrNameLst>
                                          <p:attrName>ppt_x</p:attrName>
                                        </p:attrNameLst>
                                      </p:cBhvr>
                                    </p:anim>
                                    <p:anim from="0" to="-1.0" calcmode="lin" valueType="num">
                                      <p:cBhvr>
                                        <p:cTn id="22" dur="200" decel="50000" autoRev="1" fill="hold">
                                          <p:stCondLst>
                                            <p:cond delay="600"/>
                                          </p:stCondLst>
                                        </p:cTn>
                                        <p:tgtEl>
                                          <p:spTgt spid="2"/>
                                        </p:tgtEl>
                                        <p:attrNameLst>
                                          <p:attrName>xshear</p:attrName>
                                        </p:attrNameLst>
                                      </p:cBhvr>
                                    </p:anim>
                                    <p:animScale>
                                      <p:cBhvr>
                                        <p:cTn id="23" dur="200" decel="100000" autoRev="1" fill="hold">
                                          <p:stCondLst>
                                            <p:cond delay="600"/>
                                          </p:stCondLst>
                                        </p:cTn>
                                        <p:tgtEl>
                                          <p:spTgt spid="2"/>
                                        </p:tgtEl>
                                      </p:cBhvr>
                                      <p:from x="100000" y="100000"/>
                                      <p:to x="80000" y="100000"/>
                                    </p:animScale>
                                    <p:anim by="(#ppt_h/3+#ppt_w*0.1)" calcmode="lin" valueType="num">
                                      <p:cBhvr additive="sum">
                                        <p:cTn id="24" dur="200" decel="100000" autoRev="1" fill="hold">
                                          <p:stCondLst>
                                            <p:cond delay="600"/>
                                          </p:stCondLst>
                                        </p:cTn>
                                        <p:tgtEl>
                                          <p:spTgt spid="2"/>
                                        </p:tgtEl>
                                        <p:attrNameLst>
                                          <p:attrName>ppt_x</p:attrName>
                                        </p:attrNameLst>
                                      </p:cBhvr>
                                    </p:anim>
                                  </p:childTnLst>
                                </p:cTn>
                              </p:par>
                            </p:childTnLst>
                          </p:cTn>
                        </p:par>
                      </p:childTnLst>
                    </p:cTn>
                  </p:par>
                  <p:par>
                    <p:cTn id="25" fill="hold">
                      <p:stCondLst>
                        <p:cond delay="indefinite"/>
                      </p:stCondLst>
                      <p:childTnLst>
                        <p:par>
                          <p:cTn id="26" fill="hold">
                            <p:stCondLst>
                              <p:cond delay="0"/>
                            </p:stCondLst>
                            <p:childTnLst>
                              <p:par>
                                <p:cTn id="27" presetID="48" presetClass="entr" presetSubtype="0" accel="50000" fill="hold" grpId="2"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0"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31" dur="1000" fill="hold"/>
                                        <p:tgtEl>
                                          <p:spTgt spid="7"/>
                                        </p:tgtEl>
                                        <p:attrNameLst>
                                          <p:attrName>ppt_y</p:attrName>
                                        </p:attrNameLst>
                                      </p:cBhvr>
                                      <p:tavLst>
                                        <p:tav tm="0">
                                          <p:val>
                                            <p:strVal val="#ppt_y"/>
                                          </p:val>
                                        </p:tav>
                                        <p:tav tm="100000">
                                          <p:val>
                                            <p:strVal val="#ppt_y"/>
                                          </p:val>
                                        </p:tav>
                                      </p:tavLst>
                                    </p:anim>
                                    <p:animEffect transition="in" filter="fade">
                                      <p:cBhvr>
                                        <p:cTn id="32" dur="10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nodeType="clickEffect">
                                  <p:stCondLst>
                                    <p:cond delay="0"/>
                                  </p:stCondLst>
                                  <p:childTnLst>
                                    <p:set>
                                      <p:cBhvr>
                                        <p:cTn id="36" dur="1" fill="hold">
                                          <p:stCondLst>
                                            <p:cond delay="0"/>
                                          </p:stCondLst>
                                        </p:cTn>
                                        <p:tgtEl>
                                          <p:spTgt spid="13314"/>
                                        </p:tgtEl>
                                        <p:attrNameLst>
                                          <p:attrName>style.visibility</p:attrName>
                                        </p:attrNameLst>
                                      </p:cBhvr>
                                      <p:to>
                                        <p:strVal val="visible"/>
                                      </p:to>
                                    </p:set>
                                    <p:animEffect transition="in" filter="wipe(down)">
                                      <p:cBhvr>
                                        <p:cTn id="37" dur="580">
                                          <p:stCondLst>
                                            <p:cond delay="0"/>
                                          </p:stCondLst>
                                        </p:cTn>
                                        <p:tgtEl>
                                          <p:spTgt spid="13314"/>
                                        </p:tgtEl>
                                      </p:cBhvr>
                                    </p:animEffect>
                                    <p:anim calcmode="lin" valueType="num">
                                      <p:cBhvr>
                                        <p:cTn id="38" dur="1822" tmFilter="0,0; 0.14,0.36; 0.43,0.73; 0.71,0.91; 1.0,1.0">
                                          <p:stCondLst>
                                            <p:cond delay="0"/>
                                          </p:stCondLst>
                                        </p:cTn>
                                        <p:tgtEl>
                                          <p:spTgt spid="13314"/>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13314"/>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13314"/>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13314"/>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13314"/>
                                        </p:tgtEl>
                                        <p:attrNameLst>
                                          <p:attrName>ppt_y</p:attrName>
                                        </p:attrNameLst>
                                      </p:cBhvr>
                                      <p:tavLst>
                                        <p:tav tm="0" fmla="#ppt_y-sin(pi*$)/81">
                                          <p:val>
                                            <p:fltVal val="0"/>
                                          </p:val>
                                        </p:tav>
                                        <p:tav tm="100000">
                                          <p:val>
                                            <p:fltVal val="1"/>
                                          </p:val>
                                        </p:tav>
                                      </p:tavLst>
                                    </p:anim>
                                    <p:animScale>
                                      <p:cBhvr>
                                        <p:cTn id="43" dur="26">
                                          <p:stCondLst>
                                            <p:cond delay="650"/>
                                          </p:stCondLst>
                                        </p:cTn>
                                        <p:tgtEl>
                                          <p:spTgt spid="13314"/>
                                        </p:tgtEl>
                                      </p:cBhvr>
                                      <p:to x="100000" y="60000"/>
                                    </p:animScale>
                                    <p:animScale>
                                      <p:cBhvr>
                                        <p:cTn id="44" dur="166" decel="50000">
                                          <p:stCondLst>
                                            <p:cond delay="676"/>
                                          </p:stCondLst>
                                        </p:cTn>
                                        <p:tgtEl>
                                          <p:spTgt spid="13314"/>
                                        </p:tgtEl>
                                      </p:cBhvr>
                                      <p:to x="100000" y="100000"/>
                                    </p:animScale>
                                    <p:animScale>
                                      <p:cBhvr>
                                        <p:cTn id="45" dur="26">
                                          <p:stCondLst>
                                            <p:cond delay="1312"/>
                                          </p:stCondLst>
                                        </p:cTn>
                                        <p:tgtEl>
                                          <p:spTgt spid="13314"/>
                                        </p:tgtEl>
                                      </p:cBhvr>
                                      <p:to x="100000" y="80000"/>
                                    </p:animScale>
                                    <p:animScale>
                                      <p:cBhvr>
                                        <p:cTn id="46" dur="166" decel="50000">
                                          <p:stCondLst>
                                            <p:cond delay="1338"/>
                                          </p:stCondLst>
                                        </p:cTn>
                                        <p:tgtEl>
                                          <p:spTgt spid="13314"/>
                                        </p:tgtEl>
                                      </p:cBhvr>
                                      <p:to x="100000" y="100000"/>
                                    </p:animScale>
                                    <p:animScale>
                                      <p:cBhvr>
                                        <p:cTn id="47" dur="26">
                                          <p:stCondLst>
                                            <p:cond delay="1642"/>
                                          </p:stCondLst>
                                        </p:cTn>
                                        <p:tgtEl>
                                          <p:spTgt spid="13314"/>
                                        </p:tgtEl>
                                      </p:cBhvr>
                                      <p:to x="100000" y="90000"/>
                                    </p:animScale>
                                    <p:animScale>
                                      <p:cBhvr>
                                        <p:cTn id="48" dur="166" decel="50000">
                                          <p:stCondLst>
                                            <p:cond delay="1668"/>
                                          </p:stCondLst>
                                        </p:cTn>
                                        <p:tgtEl>
                                          <p:spTgt spid="13314"/>
                                        </p:tgtEl>
                                      </p:cBhvr>
                                      <p:to x="100000" y="100000"/>
                                    </p:animScale>
                                    <p:animScale>
                                      <p:cBhvr>
                                        <p:cTn id="49" dur="26">
                                          <p:stCondLst>
                                            <p:cond delay="1808"/>
                                          </p:stCondLst>
                                        </p:cTn>
                                        <p:tgtEl>
                                          <p:spTgt spid="13314"/>
                                        </p:tgtEl>
                                      </p:cBhvr>
                                      <p:to x="100000" y="95000"/>
                                    </p:animScale>
                                    <p:animScale>
                                      <p:cBhvr>
                                        <p:cTn id="50" dur="166" decel="50000">
                                          <p:stCondLst>
                                            <p:cond delay="1834"/>
                                          </p:stCondLst>
                                        </p:cTn>
                                        <p:tgtEl>
                                          <p:spTgt spid="13314"/>
                                        </p:tgtEl>
                                      </p:cBhvr>
                                      <p:to x="100000" y="100000"/>
                                    </p:animScale>
                                  </p:childTnLst>
                                </p:cTn>
                              </p:par>
                            </p:childTnLst>
                          </p:cTn>
                        </p:par>
                      </p:childTnLst>
                    </p:cTn>
                  </p:par>
                  <p:par>
                    <p:cTn id="51" fill="hold">
                      <p:stCondLst>
                        <p:cond delay="indefinite"/>
                      </p:stCondLst>
                      <p:childTnLst>
                        <p:par>
                          <p:cTn id="52" fill="hold">
                            <p:stCondLst>
                              <p:cond delay="0"/>
                            </p:stCondLst>
                            <p:childTnLst>
                              <p:par>
                                <p:cTn id="53" presetID="48" presetClass="entr" presetSubtype="0" accel="5000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1000" fill="hold"/>
                                        <p:tgtEl>
                                          <p:spTgt spid="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6" dur="1000" fill="hold"/>
                                        <p:tgtEl>
                                          <p:spTgt spid="9"/>
                                        </p:tgtEl>
                                        <p:attrNameLst>
                                          <p:attrName>ppt_x</p:attrName>
                                        </p:attrNameLst>
                                      </p:cBhvr>
                                      <p:tavLst>
                                        <p:tav tm="0">
                                          <p:val>
                                            <p:fltVal val="-1"/>
                                          </p:val>
                                        </p:tav>
                                        <p:tav tm="50000">
                                          <p:val>
                                            <p:fltVal val="0.95"/>
                                          </p:val>
                                        </p:tav>
                                        <p:tav tm="100000">
                                          <p:val>
                                            <p:strVal val="#ppt_x"/>
                                          </p:val>
                                        </p:tav>
                                      </p:tavLst>
                                    </p:anim>
                                    <p:anim calcmode="lin" valueType="num">
                                      <p:cBhvr>
                                        <p:cTn id="57" dur="1000" fill="hold"/>
                                        <p:tgtEl>
                                          <p:spTgt spid="9"/>
                                        </p:tgtEl>
                                        <p:attrNameLst>
                                          <p:attrName>ppt_y</p:attrName>
                                        </p:attrNameLst>
                                      </p:cBhvr>
                                      <p:tavLst>
                                        <p:tav tm="0">
                                          <p:val>
                                            <p:strVal val="#ppt_y"/>
                                          </p:val>
                                        </p:tav>
                                        <p:tav tm="100000">
                                          <p:val>
                                            <p:strVal val="#ppt_y"/>
                                          </p:val>
                                        </p:tav>
                                      </p:tavLst>
                                    </p:anim>
                                    <p:animEffect transition="in" filter="fade">
                                      <p:cBhvr>
                                        <p:cTn id="58" dur="10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34" presetClass="entr" presetSubtype="0" fill="hold"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 from="(-#ppt_w/2)" to="(#ppt_x)" calcmode="lin" valueType="num">
                                      <p:cBhvr>
                                        <p:cTn id="63" dur="600" fill="hold">
                                          <p:stCondLst>
                                            <p:cond delay="0"/>
                                          </p:stCondLst>
                                        </p:cTn>
                                        <p:tgtEl>
                                          <p:spTgt spid="3">
                                            <p:txEl>
                                              <p:pRg st="6" end="6"/>
                                            </p:txEl>
                                          </p:spTgt>
                                        </p:tgtEl>
                                        <p:attrNameLst>
                                          <p:attrName>ppt_x</p:attrName>
                                        </p:attrNameLst>
                                      </p:cBhvr>
                                    </p:anim>
                                    <p:anim from="0" to="-1.0" calcmode="lin" valueType="num">
                                      <p:cBhvr>
                                        <p:cTn id="64" dur="200" decel="50000" autoRev="1" fill="hold">
                                          <p:stCondLst>
                                            <p:cond delay="600"/>
                                          </p:stCondLst>
                                        </p:cTn>
                                        <p:tgtEl>
                                          <p:spTgt spid="3">
                                            <p:txEl>
                                              <p:pRg st="6" end="6"/>
                                            </p:txEl>
                                          </p:spTgt>
                                        </p:tgtEl>
                                        <p:attrNameLst>
                                          <p:attrName>xshear</p:attrName>
                                        </p:attrNameLst>
                                      </p:cBhvr>
                                    </p:anim>
                                    <p:animScale>
                                      <p:cBhvr>
                                        <p:cTn id="65" dur="200" decel="100000" autoRev="1" fill="hold">
                                          <p:stCondLst>
                                            <p:cond delay="600"/>
                                          </p:stCondLst>
                                        </p:cTn>
                                        <p:tgtEl>
                                          <p:spTgt spid="3">
                                            <p:txEl>
                                              <p:pRg st="6" end="6"/>
                                            </p:txEl>
                                          </p:spTgt>
                                        </p:tgtEl>
                                      </p:cBhvr>
                                      <p:from x="100000" y="100000"/>
                                      <p:to x="80000" y="100000"/>
                                    </p:animScale>
                                    <p:anim by="(#ppt_h/3+#ppt_w*0.1)" calcmode="lin" valueType="num">
                                      <p:cBhvr additive="sum">
                                        <p:cTn id="66" dur="200" decel="100000" autoRev="1" fill="hold">
                                          <p:stCondLst>
                                            <p:cond delay="600"/>
                                          </p:stCondLst>
                                        </p:cTn>
                                        <p:tgtEl>
                                          <p:spTgt spid="3">
                                            <p:txEl>
                                              <p:pRg st="6" end="6"/>
                                            </p:txEl>
                                          </p:spTgt>
                                        </p:tgtEl>
                                        <p:attrNameLst>
                                          <p:attrName>ppt_x</p:attrName>
                                        </p:attrNameLst>
                                      </p:cBhvr>
                                    </p:anim>
                                  </p:childTnLst>
                                </p:cTn>
                              </p:par>
                              <p:par>
                                <p:cTn id="67" presetID="34" presetClass="entr" presetSubtype="0" fill="hold" nodeType="withEffect">
                                  <p:stCondLst>
                                    <p:cond delay="0"/>
                                  </p:stCondLst>
                                  <p:childTnLst>
                                    <p:set>
                                      <p:cBhvr>
                                        <p:cTn id="68" dur="1" fill="hold">
                                          <p:stCondLst>
                                            <p:cond delay="0"/>
                                          </p:stCondLst>
                                        </p:cTn>
                                        <p:tgtEl>
                                          <p:spTgt spid="3">
                                            <p:txEl>
                                              <p:pRg st="7" end="7"/>
                                            </p:txEl>
                                          </p:spTgt>
                                        </p:tgtEl>
                                        <p:attrNameLst>
                                          <p:attrName>style.visibility</p:attrName>
                                        </p:attrNameLst>
                                      </p:cBhvr>
                                      <p:to>
                                        <p:strVal val="visible"/>
                                      </p:to>
                                    </p:set>
                                    <p:anim from="(-#ppt_w/2)" to="(#ppt_x)" calcmode="lin" valueType="num">
                                      <p:cBhvr>
                                        <p:cTn id="69" dur="600" fill="hold">
                                          <p:stCondLst>
                                            <p:cond delay="0"/>
                                          </p:stCondLst>
                                        </p:cTn>
                                        <p:tgtEl>
                                          <p:spTgt spid="3">
                                            <p:txEl>
                                              <p:pRg st="7" end="7"/>
                                            </p:txEl>
                                          </p:spTgt>
                                        </p:tgtEl>
                                        <p:attrNameLst>
                                          <p:attrName>ppt_x</p:attrName>
                                        </p:attrNameLst>
                                      </p:cBhvr>
                                    </p:anim>
                                    <p:anim from="0" to="-1.0" calcmode="lin" valueType="num">
                                      <p:cBhvr>
                                        <p:cTn id="70" dur="200" decel="50000" autoRev="1" fill="hold">
                                          <p:stCondLst>
                                            <p:cond delay="600"/>
                                          </p:stCondLst>
                                        </p:cTn>
                                        <p:tgtEl>
                                          <p:spTgt spid="3">
                                            <p:txEl>
                                              <p:pRg st="7" end="7"/>
                                            </p:txEl>
                                          </p:spTgt>
                                        </p:tgtEl>
                                        <p:attrNameLst>
                                          <p:attrName>xshear</p:attrName>
                                        </p:attrNameLst>
                                      </p:cBhvr>
                                    </p:anim>
                                    <p:animScale>
                                      <p:cBhvr>
                                        <p:cTn id="71" dur="200" decel="100000" autoRev="1" fill="hold">
                                          <p:stCondLst>
                                            <p:cond delay="600"/>
                                          </p:stCondLst>
                                        </p:cTn>
                                        <p:tgtEl>
                                          <p:spTgt spid="3">
                                            <p:txEl>
                                              <p:pRg st="7" end="7"/>
                                            </p:txEl>
                                          </p:spTgt>
                                        </p:tgtEl>
                                      </p:cBhvr>
                                      <p:from x="100000" y="100000"/>
                                      <p:to x="80000" y="100000"/>
                                    </p:animScale>
                                    <p:anim by="(#ppt_h/3+#ppt_w*0.1)" calcmode="lin" valueType="num">
                                      <p:cBhvr additive="sum">
                                        <p:cTn id="72" dur="200" decel="100000" autoRev="1" fill="hold">
                                          <p:stCondLst>
                                            <p:cond delay="600"/>
                                          </p:stCondLst>
                                        </p:cTn>
                                        <p:tgtEl>
                                          <p:spTgt spid="3">
                                            <p:txEl>
                                              <p:pRg st="7" end="7"/>
                                            </p:txEl>
                                          </p:spTgt>
                                        </p:tgtEl>
                                        <p:attrNameLst>
                                          <p:attrName>ppt_x</p:attrName>
                                        </p:attrNameLst>
                                      </p:cBhvr>
                                    </p:anim>
                                  </p:childTnLst>
                                </p:cTn>
                              </p:par>
                            </p:childTnLst>
                          </p:cTn>
                        </p:par>
                      </p:childTnLst>
                    </p:cTn>
                  </p:par>
                  <p:par>
                    <p:cTn id="73" fill="hold">
                      <p:stCondLst>
                        <p:cond delay="indefinite"/>
                      </p:stCondLst>
                      <p:childTnLst>
                        <p:par>
                          <p:cTn id="74" fill="hold">
                            <p:stCondLst>
                              <p:cond delay="0"/>
                            </p:stCondLst>
                            <p:childTnLst>
                              <p:par>
                                <p:cTn id="75" presetID="48" presetClass="entr" presetSubtype="0" accel="50000" fill="hold" nodeType="click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anim calcmode="lin" valueType="num">
                                      <p:cBhvr>
                                        <p:cTn id="77" dur="1000" fill="hold"/>
                                        <p:tgtEl>
                                          <p:spTgt spid="3">
                                            <p:txEl>
                                              <p:pRg st="9" end="9"/>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8" dur="1000" fill="hold"/>
                                        <p:tgtEl>
                                          <p:spTgt spid="3">
                                            <p:txEl>
                                              <p:pRg st="9" end="9"/>
                                            </p:txEl>
                                          </p:spTgt>
                                        </p:tgtEl>
                                        <p:attrNameLst>
                                          <p:attrName>ppt_x</p:attrName>
                                        </p:attrNameLst>
                                      </p:cBhvr>
                                      <p:tavLst>
                                        <p:tav tm="0">
                                          <p:val>
                                            <p:fltVal val="-1"/>
                                          </p:val>
                                        </p:tav>
                                        <p:tav tm="50000">
                                          <p:val>
                                            <p:fltVal val="0.95"/>
                                          </p:val>
                                        </p:tav>
                                        <p:tav tm="100000">
                                          <p:val>
                                            <p:strVal val="#ppt_x"/>
                                          </p:val>
                                        </p:tav>
                                      </p:tavLst>
                                    </p:anim>
                                    <p:anim calcmode="lin" valueType="num">
                                      <p:cBhvr>
                                        <p:cTn id="79" dur="1000" fill="hold"/>
                                        <p:tgtEl>
                                          <p:spTgt spid="3">
                                            <p:txEl>
                                              <p:pRg st="9" end="9"/>
                                            </p:txEl>
                                          </p:spTgt>
                                        </p:tgtEl>
                                        <p:attrNameLst>
                                          <p:attrName>ppt_y</p:attrName>
                                        </p:attrNameLst>
                                      </p:cBhvr>
                                      <p:tavLst>
                                        <p:tav tm="0">
                                          <p:val>
                                            <p:strVal val="#ppt_y"/>
                                          </p:val>
                                        </p:tav>
                                        <p:tav tm="100000">
                                          <p:val>
                                            <p:strVal val="#ppt_y"/>
                                          </p:val>
                                        </p:tav>
                                      </p:tavLst>
                                    </p:anim>
                                    <p:animEffect transition="in" filter="fade">
                                      <p:cBhvr>
                                        <p:cTn id="80" dur="1000"/>
                                        <p:tgtEl>
                                          <p:spTgt spid="3">
                                            <p:txEl>
                                              <p:pRg st="9" end="9"/>
                                            </p:txEl>
                                          </p:spTgt>
                                        </p:tgtEl>
                                      </p:cBhvr>
                                    </p:animEffect>
                                  </p:childTnLst>
                                </p:cTn>
                              </p:par>
                              <p:par>
                                <p:cTn id="81" presetID="48" presetClass="entr" presetSubtype="0" accel="50000" fill="hold" nodeType="withEffect">
                                  <p:stCondLst>
                                    <p:cond delay="0"/>
                                  </p:stCondLst>
                                  <p:childTnLst>
                                    <p:set>
                                      <p:cBhvr>
                                        <p:cTn id="82" dur="1" fill="hold">
                                          <p:stCondLst>
                                            <p:cond delay="0"/>
                                          </p:stCondLst>
                                        </p:cTn>
                                        <p:tgtEl>
                                          <p:spTgt spid="3">
                                            <p:txEl>
                                              <p:pRg st="10" end="10"/>
                                            </p:txEl>
                                          </p:spTgt>
                                        </p:tgtEl>
                                        <p:attrNameLst>
                                          <p:attrName>style.visibility</p:attrName>
                                        </p:attrNameLst>
                                      </p:cBhvr>
                                      <p:to>
                                        <p:strVal val="visible"/>
                                      </p:to>
                                    </p:set>
                                    <p:anim calcmode="lin" valueType="num">
                                      <p:cBhvr>
                                        <p:cTn id="83" dur="1000" fill="hold"/>
                                        <p:tgtEl>
                                          <p:spTgt spid="3">
                                            <p:txEl>
                                              <p:pRg st="10" end="1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4" dur="1000" fill="hold"/>
                                        <p:tgtEl>
                                          <p:spTgt spid="3">
                                            <p:txEl>
                                              <p:pRg st="10" end="10"/>
                                            </p:txEl>
                                          </p:spTgt>
                                        </p:tgtEl>
                                        <p:attrNameLst>
                                          <p:attrName>ppt_x</p:attrName>
                                        </p:attrNameLst>
                                      </p:cBhvr>
                                      <p:tavLst>
                                        <p:tav tm="0">
                                          <p:val>
                                            <p:fltVal val="-1"/>
                                          </p:val>
                                        </p:tav>
                                        <p:tav tm="50000">
                                          <p:val>
                                            <p:fltVal val="0.95"/>
                                          </p:val>
                                        </p:tav>
                                        <p:tav tm="100000">
                                          <p:val>
                                            <p:strVal val="#ppt_x"/>
                                          </p:val>
                                        </p:tav>
                                      </p:tavLst>
                                    </p:anim>
                                    <p:anim calcmode="lin" valueType="num">
                                      <p:cBhvr>
                                        <p:cTn id="85" dur="1000" fill="hold"/>
                                        <p:tgtEl>
                                          <p:spTgt spid="3">
                                            <p:txEl>
                                              <p:pRg st="10" end="10"/>
                                            </p:txEl>
                                          </p:spTgt>
                                        </p:tgtEl>
                                        <p:attrNameLst>
                                          <p:attrName>ppt_y</p:attrName>
                                        </p:attrNameLst>
                                      </p:cBhvr>
                                      <p:tavLst>
                                        <p:tav tm="0">
                                          <p:val>
                                            <p:strVal val="#ppt_y"/>
                                          </p:val>
                                        </p:tav>
                                        <p:tav tm="100000">
                                          <p:val>
                                            <p:strVal val="#ppt_y"/>
                                          </p:val>
                                        </p:tav>
                                      </p:tavLst>
                                    </p:anim>
                                    <p:animEffect transition="in" filter="fade">
                                      <p:cBhvr>
                                        <p:cTn id="86" dur="1000"/>
                                        <p:tgtEl>
                                          <p:spTgt spid="3">
                                            <p:txEl>
                                              <p:pRg st="10" end="10"/>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17" presetClass="entr" presetSubtype="10" fill="hold" nodeType="clickEffect">
                                  <p:stCondLst>
                                    <p:cond delay="0"/>
                                  </p:stCondLst>
                                  <p:childTnLst>
                                    <p:set>
                                      <p:cBhvr>
                                        <p:cTn id="90" dur="1" fill="hold">
                                          <p:stCondLst>
                                            <p:cond delay="0"/>
                                          </p:stCondLst>
                                        </p:cTn>
                                        <p:tgtEl>
                                          <p:spTgt spid="3">
                                            <p:txEl>
                                              <p:pRg st="0" end="0"/>
                                            </p:txEl>
                                          </p:spTgt>
                                        </p:tgtEl>
                                        <p:attrNameLst>
                                          <p:attrName>style.visibility</p:attrName>
                                        </p:attrNameLst>
                                      </p:cBhvr>
                                      <p:to>
                                        <p:strVal val="visible"/>
                                      </p:to>
                                    </p:set>
                                    <p:anim calcmode="lin" valueType="num">
                                      <p:cBhvr>
                                        <p:cTn id="9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92" dur="500" fill="hold"/>
                                        <p:tgtEl>
                                          <p:spTgt spid="3">
                                            <p:txEl>
                                              <p:pRg st="0" end="0"/>
                                            </p:txEl>
                                          </p:spTgt>
                                        </p:tgtEl>
                                        <p:attrNameLst>
                                          <p:attrName>ppt_h</p:attrName>
                                        </p:attrNameLst>
                                      </p:cBhvr>
                                      <p:tavLst>
                                        <p:tav tm="0">
                                          <p:val>
                                            <p:strVal val="#ppt_h"/>
                                          </p:val>
                                        </p:tav>
                                        <p:tav tm="100000">
                                          <p:val>
                                            <p:strVal val="#ppt_h"/>
                                          </p:val>
                                        </p:tav>
                                      </p:tavLst>
                                    </p:anim>
                                  </p:childTnLst>
                                </p:cTn>
                              </p:par>
                              <p:par>
                                <p:cTn id="93" presetID="17" presetClass="entr" presetSubtype="10" fill="hold" nodeType="withEffect">
                                  <p:stCondLst>
                                    <p:cond delay="0"/>
                                  </p:stCondLst>
                                  <p:childTnLst>
                                    <p:set>
                                      <p:cBhvr>
                                        <p:cTn id="94" dur="1" fill="hold">
                                          <p:stCondLst>
                                            <p:cond delay="0"/>
                                          </p:stCondLst>
                                        </p:cTn>
                                        <p:tgtEl>
                                          <p:spTgt spid="3">
                                            <p:txEl>
                                              <p:pRg st="1" end="1"/>
                                            </p:txEl>
                                          </p:spTgt>
                                        </p:tgtEl>
                                        <p:attrNameLst>
                                          <p:attrName>style.visibility</p:attrName>
                                        </p:attrNameLst>
                                      </p:cBhvr>
                                      <p:to>
                                        <p:strVal val="visible"/>
                                      </p:to>
                                    </p:set>
                                    <p:anim calcmode="lin" valueType="num">
                                      <p:cBhvr>
                                        <p:cTn id="9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96" dur="500" fill="hold"/>
                                        <p:tgtEl>
                                          <p:spTgt spid="3">
                                            <p:txEl>
                                              <p:pRg st="1" end="1"/>
                                            </p:txEl>
                                          </p:spTgt>
                                        </p:tgtEl>
                                        <p:attrNameLst>
                                          <p:attrName>ppt_h</p:attrName>
                                        </p:attrNameLst>
                                      </p:cBhvr>
                                      <p:tavLst>
                                        <p:tav tm="0">
                                          <p:val>
                                            <p:strVal val="#ppt_h"/>
                                          </p:val>
                                        </p:tav>
                                        <p:tav tm="100000">
                                          <p:val>
                                            <p:strVal val="#ppt_h"/>
                                          </p:val>
                                        </p:tav>
                                      </p:tavLst>
                                    </p:anim>
                                  </p:childTnLst>
                                </p:cTn>
                              </p:par>
                              <p:par>
                                <p:cTn id="97" presetID="17" presetClass="entr" presetSubtype="10" fill="hold" nodeType="withEffect">
                                  <p:stCondLst>
                                    <p:cond delay="0"/>
                                  </p:stCondLst>
                                  <p:childTnLst>
                                    <p:set>
                                      <p:cBhvr>
                                        <p:cTn id="98" dur="1" fill="hold">
                                          <p:stCondLst>
                                            <p:cond delay="0"/>
                                          </p:stCondLst>
                                        </p:cTn>
                                        <p:tgtEl>
                                          <p:spTgt spid="3">
                                            <p:txEl>
                                              <p:pRg st="3" end="3"/>
                                            </p:txEl>
                                          </p:spTgt>
                                        </p:tgtEl>
                                        <p:attrNameLst>
                                          <p:attrName>style.visibility</p:attrName>
                                        </p:attrNameLst>
                                      </p:cBhvr>
                                      <p:to>
                                        <p:strVal val="visible"/>
                                      </p:to>
                                    </p:set>
                                    <p:anim calcmode="lin" valueType="num">
                                      <p:cBhvr>
                                        <p:cTn id="9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00" dur="500" fill="hold"/>
                                        <p:tgtEl>
                                          <p:spTgt spid="3">
                                            <p:txEl>
                                              <p:pRg st="3" end="3"/>
                                            </p:txEl>
                                          </p:spTgt>
                                        </p:tgtEl>
                                        <p:attrNameLst>
                                          <p:attrName>ppt_h</p:attrName>
                                        </p:attrNameLst>
                                      </p:cBhvr>
                                      <p:tavLst>
                                        <p:tav tm="0">
                                          <p:val>
                                            <p:strVal val="#ppt_h"/>
                                          </p:val>
                                        </p:tav>
                                        <p:tav tm="100000">
                                          <p:val>
                                            <p:strVal val="#ppt_h"/>
                                          </p:val>
                                        </p:tav>
                                      </p:tavLst>
                                    </p:anim>
                                  </p:childTnLst>
                                </p:cTn>
                              </p:par>
                              <p:par>
                                <p:cTn id="101" presetID="17" presetClass="entr" presetSubtype="10" fill="hold" nodeType="withEffect">
                                  <p:stCondLst>
                                    <p:cond delay="0"/>
                                  </p:stCondLst>
                                  <p:childTnLst>
                                    <p:set>
                                      <p:cBhvr>
                                        <p:cTn id="102" dur="1" fill="hold">
                                          <p:stCondLst>
                                            <p:cond delay="0"/>
                                          </p:stCondLst>
                                        </p:cTn>
                                        <p:tgtEl>
                                          <p:spTgt spid="3">
                                            <p:txEl>
                                              <p:pRg st="4" end="4"/>
                                            </p:txEl>
                                          </p:spTgt>
                                        </p:tgtEl>
                                        <p:attrNameLst>
                                          <p:attrName>style.visibility</p:attrName>
                                        </p:attrNameLst>
                                      </p:cBhvr>
                                      <p:to>
                                        <p:strVal val="visible"/>
                                      </p:to>
                                    </p:set>
                                    <p:anim calcmode="lin" valueType="num">
                                      <p:cBhvr>
                                        <p:cTn id="103"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04"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5" grpId="1" animBg="1"/>
      <p:bldP spid="7" grpId="0" animBg="1"/>
      <p:bldP spid="7" grpId="1" animBg="1"/>
      <p:bldP spid="7" grpId="2"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t1.gstatic.com/images?q=tbn:ANd9GcTDa43kMfiFPUgr4nLCzfutC2u2XIsF6DL3FqshiMjQ-cDhT1znWQ"/>
          <p:cNvPicPr>
            <a:picLocks noChangeAspect="1" noChangeArrowheads="1"/>
          </p:cNvPicPr>
          <p:nvPr/>
        </p:nvPicPr>
        <p:blipFill>
          <a:blip r:embed="rId2"/>
          <a:srcRect t="23358"/>
          <a:stretch>
            <a:fillRect/>
          </a:stretch>
        </p:blipFill>
        <p:spPr bwMode="auto">
          <a:xfrm>
            <a:off x="0" y="0"/>
            <a:ext cx="9144000" cy="6858000"/>
          </a:xfrm>
          <a:prstGeom prst="rect">
            <a:avLst/>
          </a:prstGeom>
          <a:noFill/>
        </p:spPr>
      </p:pic>
      <p:sp>
        <p:nvSpPr>
          <p:cNvPr id="2" name="1 Título"/>
          <p:cNvSpPr>
            <a:spLocks noGrp="1"/>
          </p:cNvSpPr>
          <p:nvPr>
            <p:ph type="title"/>
          </p:nvPr>
        </p:nvSpPr>
        <p:spPr/>
        <p:txBody>
          <a:bodyPr/>
          <a:lstStyle/>
          <a:p>
            <a:endParaRPr lang="es-PE" dirty="0"/>
          </a:p>
        </p:txBody>
      </p:sp>
      <p:sp>
        <p:nvSpPr>
          <p:cNvPr id="5" name="4 Marcador de contenido"/>
          <p:cNvSpPr>
            <a:spLocks noGrp="1"/>
          </p:cNvSpPr>
          <p:nvPr>
            <p:ph idx="1"/>
          </p:nvPr>
        </p:nvSpPr>
        <p:spPr>
          <a:xfrm>
            <a:off x="642910" y="357166"/>
            <a:ext cx="7000924" cy="6098570"/>
          </a:xfrm>
        </p:spPr>
        <p:txBody>
          <a:bodyPr>
            <a:noAutofit/>
          </a:bodyPr>
          <a:lstStyle/>
          <a:p>
            <a:r>
              <a:rPr lang="es-PE" sz="2400" b="1" dirty="0" smtClean="0"/>
              <a:t>¿</a:t>
            </a:r>
            <a:r>
              <a:rPr lang="es-PE" sz="2400" b="1" dirty="0" smtClean="0">
                <a:solidFill>
                  <a:srgbClr val="CC99FF"/>
                </a:solidFill>
              </a:rPr>
              <a:t>Cómo puede ayudarse a un estudiante intuitivo?</a:t>
            </a:r>
            <a:endParaRPr lang="es-PE" sz="2400" dirty="0" smtClean="0">
              <a:solidFill>
                <a:srgbClr val="CC99FF"/>
              </a:solidFill>
            </a:endParaRPr>
          </a:p>
          <a:p>
            <a:r>
              <a:rPr lang="es-PE" sz="2400" dirty="0" smtClean="0">
                <a:solidFill>
                  <a:srgbClr val="CC99FF"/>
                </a:solidFill>
              </a:rPr>
              <a:t> </a:t>
            </a:r>
            <a:r>
              <a:rPr lang="es-PE" sz="2400" dirty="0" smtClean="0">
                <a:solidFill>
                  <a:srgbClr val="00B0F0"/>
                </a:solidFill>
              </a:rPr>
              <a:t>Muchas conferencias de las universidades están enfocadas a los intuitivos. Sin embargo, si se es un intuitivo y se encuentra en una clase que se enfoca sobre todo con la memorización y el aprendizaje de fórmulas, puede encontrarse en un sitio muy aburrido. Pida a su profesor las interpretaciones o las teorías que ligan los hechos, o intente encontrar las conexiones usted mismo. Puede también ser propenso a los errores causados por descuidos porque es impaciente con los detalles y no le agrada la repetición (como en la comprobación de sus soluciones terminadas). </a:t>
            </a:r>
            <a:endParaRPr lang="es-PE" sz="2400" dirty="0">
              <a:solidFill>
                <a:srgbClr val="00B0F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nodeType="clickEffect">
                                  <p:stCondLst>
                                    <p:cond delay="0"/>
                                  </p:stCondLst>
                                  <p:iterate type="lt">
                                    <p:tmPct val="10000"/>
                                  </p:iterate>
                                  <p:childTnLst>
                                    <p:animScale>
                                      <p:cBhvr>
                                        <p:cTn id="6" dur="250" autoRev="1" fill="hold">
                                          <p:stCondLst>
                                            <p:cond delay="0"/>
                                          </p:stCondLst>
                                        </p:cTn>
                                        <p:tgtEl>
                                          <p:spTgt spid="5">
                                            <p:txEl>
                                              <p:pRg st="0" end="0"/>
                                            </p:txEl>
                                          </p:spTgt>
                                        </p:tgtEl>
                                      </p:cBhvr>
                                      <p:to x="80000" y="100000"/>
                                    </p:animScale>
                                    <p:anim by="(#ppt_w*0.10)" calcmode="lin" valueType="num">
                                      <p:cBhvr>
                                        <p:cTn id="7" dur="250" autoRev="1" fill="hold">
                                          <p:stCondLst>
                                            <p:cond delay="0"/>
                                          </p:stCondLst>
                                        </p:cTn>
                                        <p:tgtEl>
                                          <p:spTgt spid="5">
                                            <p:txEl>
                                              <p:pRg st="0" end="0"/>
                                            </p:txEl>
                                          </p:spTgt>
                                        </p:tgtEl>
                                        <p:attrNameLst>
                                          <p:attrName>ppt_x</p:attrName>
                                        </p:attrNameLst>
                                      </p:cBhvr>
                                    </p:anim>
                                    <p:anim by="(-#ppt_w*0.10)" calcmode="lin" valueType="num">
                                      <p:cBhvr>
                                        <p:cTn id="8" dur="250" autoRev="1" fill="hold">
                                          <p:stCondLst>
                                            <p:cond delay="0"/>
                                          </p:stCondLst>
                                        </p:cTn>
                                        <p:tgtEl>
                                          <p:spTgt spid="5">
                                            <p:txEl>
                                              <p:pRg st="0" end="0"/>
                                            </p:txEl>
                                          </p:spTgt>
                                        </p:tgtEl>
                                        <p:attrNameLst>
                                          <p:attrName>ppt_y</p:attrName>
                                        </p:attrNameLst>
                                      </p:cBhvr>
                                    </p:anim>
                                    <p:animRot by="-480000">
                                      <p:cBhvr>
                                        <p:cTn id="9" dur="250" autoRev="1" fill="hold">
                                          <p:stCondLst>
                                            <p:cond delay="0"/>
                                          </p:stCondLst>
                                        </p:cTn>
                                        <p:tgtEl>
                                          <p:spTgt spid="5">
                                            <p:txEl>
                                              <p:pRg st="0" end="0"/>
                                            </p:txEl>
                                          </p:spTgt>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wipe(down)">
                                      <p:cBhvr>
                                        <p:cTn id="14" dur="580">
                                          <p:stCondLst>
                                            <p:cond delay="0"/>
                                          </p:stCondLst>
                                        </p:cTn>
                                        <p:tgtEl>
                                          <p:spTgt spid="5">
                                            <p:txEl>
                                              <p:pRg st="1" end="1"/>
                                            </p:txEl>
                                          </p:spTgt>
                                        </p:tgtEl>
                                      </p:cBhvr>
                                    </p:animEffect>
                                    <p:anim calcmode="lin" valueType="num">
                                      <p:cBhvr>
                                        <p:cTn id="15" dur="1822" tmFilter="0,0; 0.14,0.36; 0.43,0.73; 0.71,0.91; 1.0,1.0">
                                          <p:stCondLst>
                                            <p:cond delay="0"/>
                                          </p:stCondLst>
                                        </p:cTn>
                                        <p:tgtEl>
                                          <p:spTgt spid="5">
                                            <p:txEl>
                                              <p:pRg st="1" end="1"/>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
                                            <p:txEl>
                                              <p:pRg st="1" end="1"/>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
                                            <p:txEl>
                                              <p:pRg st="1" end="1"/>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
                                            <p:txEl>
                                              <p:pRg st="1" end="1"/>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
                                            <p:txEl>
                                              <p:pRg st="1" end="1"/>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5">
                                            <p:txEl>
                                              <p:pRg st="1" end="1"/>
                                            </p:txEl>
                                          </p:spTgt>
                                        </p:tgtEl>
                                      </p:cBhvr>
                                      <p:to x="100000" y="60000"/>
                                    </p:animScale>
                                    <p:animScale>
                                      <p:cBhvr>
                                        <p:cTn id="21" dur="166" decel="50000">
                                          <p:stCondLst>
                                            <p:cond delay="676"/>
                                          </p:stCondLst>
                                        </p:cTn>
                                        <p:tgtEl>
                                          <p:spTgt spid="5">
                                            <p:txEl>
                                              <p:pRg st="1" end="1"/>
                                            </p:txEl>
                                          </p:spTgt>
                                        </p:tgtEl>
                                      </p:cBhvr>
                                      <p:to x="100000" y="100000"/>
                                    </p:animScale>
                                    <p:animScale>
                                      <p:cBhvr>
                                        <p:cTn id="22" dur="26">
                                          <p:stCondLst>
                                            <p:cond delay="1312"/>
                                          </p:stCondLst>
                                        </p:cTn>
                                        <p:tgtEl>
                                          <p:spTgt spid="5">
                                            <p:txEl>
                                              <p:pRg st="1" end="1"/>
                                            </p:txEl>
                                          </p:spTgt>
                                        </p:tgtEl>
                                      </p:cBhvr>
                                      <p:to x="100000" y="80000"/>
                                    </p:animScale>
                                    <p:animScale>
                                      <p:cBhvr>
                                        <p:cTn id="23" dur="166" decel="50000">
                                          <p:stCondLst>
                                            <p:cond delay="1338"/>
                                          </p:stCondLst>
                                        </p:cTn>
                                        <p:tgtEl>
                                          <p:spTgt spid="5">
                                            <p:txEl>
                                              <p:pRg st="1" end="1"/>
                                            </p:txEl>
                                          </p:spTgt>
                                        </p:tgtEl>
                                      </p:cBhvr>
                                      <p:to x="100000" y="100000"/>
                                    </p:animScale>
                                    <p:animScale>
                                      <p:cBhvr>
                                        <p:cTn id="24" dur="26">
                                          <p:stCondLst>
                                            <p:cond delay="1642"/>
                                          </p:stCondLst>
                                        </p:cTn>
                                        <p:tgtEl>
                                          <p:spTgt spid="5">
                                            <p:txEl>
                                              <p:pRg st="1" end="1"/>
                                            </p:txEl>
                                          </p:spTgt>
                                        </p:tgtEl>
                                      </p:cBhvr>
                                      <p:to x="100000" y="90000"/>
                                    </p:animScale>
                                    <p:animScale>
                                      <p:cBhvr>
                                        <p:cTn id="25" dur="166" decel="50000">
                                          <p:stCondLst>
                                            <p:cond delay="1668"/>
                                          </p:stCondLst>
                                        </p:cTn>
                                        <p:tgtEl>
                                          <p:spTgt spid="5">
                                            <p:txEl>
                                              <p:pRg st="1" end="1"/>
                                            </p:txEl>
                                          </p:spTgt>
                                        </p:tgtEl>
                                      </p:cBhvr>
                                      <p:to x="100000" y="100000"/>
                                    </p:animScale>
                                    <p:animScale>
                                      <p:cBhvr>
                                        <p:cTn id="26" dur="26">
                                          <p:stCondLst>
                                            <p:cond delay="1808"/>
                                          </p:stCondLst>
                                        </p:cTn>
                                        <p:tgtEl>
                                          <p:spTgt spid="5">
                                            <p:txEl>
                                              <p:pRg st="1" end="1"/>
                                            </p:txEl>
                                          </p:spTgt>
                                        </p:tgtEl>
                                      </p:cBhvr>
                                      <p:to x="100000" y="95000"/>
                                    </p:animScale>
                                    <p:animScale>
                                      <p:cBhvr>
                                        <p:cTn id="27" dur="166" decel="50000">
                                          <p:stCondLst>
                                            <p:cond delay="1834"/>
                                          </p:stCondLst>
                                        </p:cTn>
                                        <p:tgtEl>
                                          <p:spTgt spid="5">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t2.gstatic.com/images?q=tbn:ANd9GcR3FZECPl520lBGjAUq5YLo_hV_tcCa21_8Ghgxu2jvpuK5pHsc"/>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2" name="1 Título"/>
          <p:cNvSpPr>
            <a:spLocks noGrp="1"/>
          </p:cNvSpPr>
          <p:nvPr>
            <p:ph type="title"/>
          </p:nvPr>
        </p:nvSpPr>
        <p:spPr/>
        <p:txBody>
          <a:bodyPr/>
          <a:lstStyle/>
          <a:p>
            <a:endParaRPr lang="es-PE" dirty="0"/>
          </a:p>
        </p:txBody>
      </p:sp>
      <p:sp>
        <p:nvSpPr>
          <p:cNvPr id="3" name="2 Marcador de contenido"/>
          <p:cNvSpPr>
            <a:spLocks noGrp="1"/>
          </p:cNvSpPr>
          <p:nvPr>
            <p:ph idx="1"/>
          </p:nvPr>
        </p:nvSpPr>
        <p:spPr>
          <a:xfrm>
            <a:off x="457200" y="1857364"/>
            <a:ext cx="7400948" cy="4598372"/>
          </a:xfrm>
        </p:spPr>
        <p:txBody>
          <a:bodyPr>
            <a:normAutofit fontScale="77500" lnSpcReduction="20000"/>
          </a:bodyPr>
          <a:lstStyle/>
          <a:p>
            <a:r>
              <a:rPr lang="es-PE" b="1" dirty="0" smtClean="0">
                <a:solidFill>
                  <a:srgbClr val="CC66FF"/>
                </a:solidFill>
              </a:rPr>
              <a:t>ESTUDIANTES VISUALES Y VERBALES</a:t>
            </a:r>
            <a:endParaRPr lang="es-PE" dirty="0" smtClean="0">
              <a:solidFill>
                <a:srgbClr val="CC66FF"/>
              </a:solidFill>
            </a:endParaRPr>
          </a:p>
          <a:p>
            <a:r>
              <a:rPr lang="es-PE" dirty="0" smtClean="0">
                <a:solidFill>
                  <a:srgbClr val="CC66FF"/>
                </a:solidFill>
              </a:rPr>
              <a:t>Los estudiantes visuales recuerdan mejor lo que ven -- los esquemas, los diagramas, los organigramas, las líneas del tiempo, las películas, y las demostraciones. Los estudiantes verbales consiguen más de las palabras -- escritas y de las explicaciones habladas. Cada uno aprende más cuando la información se presenta visualmente y verbalmente. En la mayoría de la universidad, se presenta muy poca información visual en las clases: los estudiantes escuchan principalmente las conferencias y leen el material escrito en las pizarras y en libros de textos y folletos. Desgraciadamente, la mayoría de la gente es estudiante visual, que significa que la mayoría de los estudiantes no aprenden tanto como si se hubiera utilizado una presentación más visual en clase. Los buenos estudiantes son capaces de procesar la información presentada visualmente o verbalmente.</a:t>
            </a:r>
          </a:p>
          <a:p>
            <a:endParaRPr lang="es-PE"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3">
                                            <p:txEl>
                                              <p:pRg st="0" end="0"/>
                                            </p:txEl>
                                          </p:spTgt>
                                        </p:tgtEl>
                                      </p:cBhvr>
                                    </p:animEffect>
                                    <p:animScale>
                                      <p:cBhvr>
                                        <p:cTn id="7" dur="250" autoRev="1" fill="hold"/>
                                        <p:tgtEl>
                                          <p:spTgt spid="3">
                                            <p:txEl>
                                              <p:pRg st="0" end="0"/>
                                            </p:txEl>
                                          </p:spTgt>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3">
                                            <p:txEl>
                                              <p:pRg st="1" end="1"/>
                                            </p:txEl>
                                          </p:spTgt>
                                        </p:tgtEl>
                                      </p:cBhvr>
                                    </p:animEffect>
                                    <p:animScale>
                                      <p:cBhvr>
                                        <p:cTn id="10" dur="250" autoRev="1" fill="hold"/>
                                        <p:tgtEl>
                                          <p:spTgt spid="3">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t0.gstatic.com/images?q=tbn:ANd9GcRDf-SO2NvSQqoEaehkJJZ3Ze6PIx5V3Q6HRtaKtBYCJGQEBPnLk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2 Marcador de contenido"/>
          <p:cNvSpPr>
            <a:spLocks noGrp="1"/>
          </p:cNvSpPr>
          <p:nvPr>
            <p:ph idx="1"/>
          </p:nvPr>
        </p:nvSpPr>
        <p:spPr>
          <a:xfrm>
            <a:off x="457200" y="571480"/>
            <a:ext cx="7258072" cy="5884256"/>
          </a:xfrm>
        </p:spPr>
        <p:txBody>
          <a:bodyPr>
            <a:normAutofit lnSpcReduction="10000"/>
          </a:bodyPr>
          <a:lstStyle/>
          <a:p>
            <a:r>
              <a:rPr lang="es-PE" b="1" dirty="0" smtClean="0">
                <a:solidFill>
                  <a:srgbClr val="CC66FF"/>
                </a:solidFill>
              </a:rPr>
              <a:t>¿Cómo puede ayudarse a un estudiante sensible?</a:t>
            </a:r>
            <a:endParaRPr lang="es-PE" dirty="0" smtClean="0">
              <a:solidFill>
                <a:srgbClr val="CC66FF"/>
              </a:solidFill>
            </a:endParaRPr>
          </a:p>
          <a:p>
            <a:r>
              <a:rPr lang="es-PE" dirty="0" smtClean="0"/>
              <a:t>Los </a:t>
            </a:r>
            <a:r>
              <a:rPr lang="es-PE" dirty="0" smtClean="0">
                <a:solidFill>
                  <a:srgbClr val="FF00FF"/>
                </a:solidFill>
              </a:rPr>
              <a:t>estudiantes</a:t>
            </a:r>
            <a:r>
              <a:rPr lang="es-PE" dirty="0" smtClean="0"/>
              <a:t> sensibles recuerdan y </a:t>
            </a:r>
            <a:r>
              <a:rPr lang="es-PE" dirty="0" smtClean="0">
                <a:solidFill>
                  <a:srgbClr val="FF00FF"/>
                </a:solidFill>
              </a:rPr>
              <a:t>entienden</a:t>
            </a:r>
            <a:r>
              <a:rPr lang="es-PE" dirty="0" smtClean="0"/>
              <a:t> la información mejor si pueden ver cómo </a:t>
            </a:r>
            <a:r>
              <a:rPr lang="es-PE" dirty="0" smtClean="0">
                <a:solidFill>
                  <a:srgbClr val="FF00FF"/>
                </a:solidFill>
              </a:rPr>
              <a:t>se conecta con el mundo real. Si ésta en una clase donde </a:t>
            </a:r>
            <a:r>
              <a:rPr lang="es-PE" dirty="0" smtClean="0"/>
              <a:t>la mayoría del material es abstracto y teórico, se puede tener dificultad. Pida a su maestro ejemplos específicos de conceptos y de procedimientos, y descubra cómo los conceptos se aplican en la </a:t>
            </a:r>
            <a:r>
              <a:rPr lang="es-PE" dirty="0" smtClean="0">
                <a:solidFill>
                  <a:srgbClr val="FF00FF"/>
                </a:solidFill>
              </a:rPr>
              <a:t>práctica. Si el profesor no proporciona bastantes ejemplos específicos, intente encontrar algunos en el texto del curso u otras referencias o juntándose a reflexionar con los amigos o compañeros de clase.</a:t>
            </a:r>
          </a:p>
          <a:p>
            <a:endParaRPr lang="es-PE"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0 0  L 0.25 0  E" pathEditMode="relative" ptsTypes="">
                                      <p:cBhvr>
                                        <p:cTn id="6" dur="2000" fill="hold"/>
                                        <p:tgtEl>
                                          <p:spTgt spid="3">
                                            <p:txEl>
                                              <p:pRg st="0" end="0"/>
                                            </p:txEl>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25"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p:cTn id="11"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14"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3">
                                            <p:txEl>
                                              <p:pRg st="1" end="1"/>
                                            </p:txEl>
                                          </p:spTgt>
                                        </p:tgtEl>
                                      </p:cBhvr>
                                    </p:animEffect>
                                    <p:animScale>
                                      <p:cBhvr>
                                        <p:cTn id="23" dur="250" autoRev="1" fill="hold"/>
                                        <p:tgtEl>
                                          <p:spTgt spid="3">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t0.gstatic.com/images?q=tbn:ANd9GcTeuf3OOeUUbxU9WMQRdmveZBf78D2uGpDqdCEGuZGITMnC4vtd"/>
          <p:cNvPicPr>
            <a:picLocks noChangeAspect="1" noChangeArrowheads="1"/>
          </p:cNvPicPr>
          <p:nvPr/>
        </p:nvPicPr>
        <p:blipFill>
          <a:blip r:embed="rId2"/>
          <a:srcRect r="56563" b="38144"/>
          <a:stretch>
            <a:fillRect/>
          </a:stretch>
        </p:blipFill>
        <p:spPr bwMode="auto">
          <a:xfrm>
            <a:off x="0" y="0"/>
            <a:ext cx="9144000" cy="6858000"/>
          </a:xfrm>
          <a:prstGeom prst="rect">
            <a:avLst/>
          </a:prstGeom>
          <a:noFill/>
        </p:spPr>
      </p:pic>
      <p:sp>
        <p:nvSpPr>
          <p:cNvPr id="2" name="1 Título"/>
          <p:cNvSpPr>
            <a:spLocks noGrp="1"/>
          </p:cNvSpPr>
          <p:nvPr>
            <p:ph type="title"/>
          </p:nvPr>
        </p:nvSpPr>
        <p:spPr/>
        <p:txBody>
          <a:bodyPr/>
          <a:lstStyle/>
          <a:p>
            <a:endParaRPr lang="es-PE"/>
          </a:p>
        </p:txBody>
      </p:sp>
      <p:sp>
        <p:nvSpPr>
          <p:cNvPr id="3" name="2 Marcador de contenido"/>
          <p:cNvSpPr>
            <a:spLocks noGrp="1"/>
          </p:cNvSpPr>
          <p:nvPr>
            <p:ph idx="1"/>
          </p:nvPr>
        </p:nvSpPr>
        <p:spPr>
          <a:xfrm>
            <a:off x="457200" y="1928802"/>
            <a:ext cx="7329510" cy="4526934"/>
          </a:xfrm>
        </p:spPr>
        <p:txBody>
          <a:bodyPr/>
          <a:lstStyle/>
          <a:p>
            <a:r>
              <a:rPr lang="es-PE" b="1" dirty="0" smtClean="0">
                <a:solidFill>
                  <a:srgbClr val="CC66FF"/>
                </a:solidFill>
              </a:rPr>
              <a:t>¿Cómo puede ayudarse a un estudiante intuitivo?</a:t>
            </a:r>
            <a:endParaRPr lang="es-PE" dirty="0" smtClean="0">
              <a:solidFill>
                <a:srgbClr val="CC66FF"/>
              </a:solidFill>
            </a:endParaRPr>
          </a:p>
          <a:p>
            <a:r>
              <a:rPr lang="es-PE" dirty="0" smtClean="0">
                <a:solidFill>
                  <a:srgbClr val="CC66FF"/>
                </a:solidFill>
              </a:rPr>
              <a:t> Muchas conferencias de las universidades están enfocadas a los intuitivos. Sin embargo, si se es un intuitivo y se encuentra en una clase que se enfoca sobre todo con la memorización y el aprendizaje de fórmulas, puede encontrarse en un sitio muy aburrido. Pida a su profesor las interpretaciones o las teorías que ligan los hechos, o intente encontrar las conexiones usted mismo.</a:t>
            </a:r>
            <a:endParaRPr lang="es-PE" dirty="0">
              <a:solidFill>
                <a:srgbClr val="CC66FF"/>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3">
                                            <p:txEl>
                                              <p:pRg st="0" end="0"/>
                                            </p:txEl>
                                          </p:spTgt>
                                        </p:tgtEl>
                                        <p:attrNameLst>
                                          <p:attrName>style.color</p:attrName>
                                        </p:attrNameLst>
                                      </p:cBhvr>
                                      <p:to>
                                        <a:schemeClr val="accent2"/>
                                      </p:to>
                                    </p:animClr>
                                    <p:animClr clrSpc="rgb">
                                      <p:cBhvr>
                                        <p:cTn id="7" dur="100" fill="hold"/>
                                        <p:tgtEl>
                                          <p:spTgt spid="3">
                                            <p:txEl>
                                              <p:pRg st="0" end="0"/>
                                            </p:txEl>
                                          </p:spTgt>
                                        </p:tgtEl>
                                        <p:attrNameLst>
                                          <p:attrName>fillcolor</p:attrName>
                                        </p:attrNameLst>
                                      </p:cBhvr>
                                      <p:to>
                                        <a:schemeClr val="accent2"/>
                                      </p:to>
                                    </p:animClr>
                                    <p:set>
                                      <p:cBhvr>
                                        <p:cTn id="8" dur="100" fill="hold"/>
                                        <p:tgtEl>
                                          <p:spTgt spid="3">
                                            <p:txEl>
                                              <p:pRg st="0" end="0"/>
                                            </p:txEl>
                                          </p:spTgt>
                                        </p:tgtEl>
                                        <p:attrNameLst>
                                          <p:attrName>fill.type</p:attrName>
                                        </p:attrNameLst>
                                      </p:cBhvr>
                                      <p:to>
                                        <p:strVal val="solid"/>
                                      </p:to>
                                    </p:set>
                                    <p:set>
                                      <p:cBhvr>
                                        <p:cTn id="9" dur="100" fill="hold"/>
                                        <p:tgtEl>
                                          <p:spTgt spid="3">
                                            <p:txEl>
                                              <p:pRg st="0" end="0"/>
                                            </p:txEl>
                                          </p:spTgt>
                                        </p:tgtEl>
                                        <p:attrNameLst>
                                          <p:attrName>fill.on</p:attrName>
                                        </p:attrNameLst>
                                      </p:cBhvr>
                                      <p:to>
                                        <p:strVal val="true"/>
                                      </p:to>
                                    </p:set>
                                    <p:animRot by="120000">
                                      <p:cBhvr>
                                        <p:cTn id="10" dur="100" fill="hold">
                                          <p:stCondLst>
                                            <p:cond delay="0"/>
                                          </p:stCondLst>
                                        </p:cTn>
                                        <p:tgtEl>
                                          <p:spTgt spid="3">
                                            <p:txEl>
                                              <p:pRg st="0" end="0"/>
                                            </p:txEl>
                                          </p:spTgt>
                                        </p:tgtEl>
                                        <p:attrNameLst>
                                          <p:attrName>r</p:attrName>
                                        </p:attrNameLst>
                                      </p:cBhvr>
                                    </p:animRot>
                                    <p:animRot by="-240000">
                                      <p:cBhvr>
                                        <p:cTn id="11" dur="200" fill="hold">
                                          <p:stCondLst>
                                            <p:cond delay="200"/>
                                          </p:stCondLst>
                                        </p:cTn>
                                        <p:tgtEl>
                                          <p:spTgt spid="3">
                                            <p:txEl>
                                              <p:pRg st="0" end="0"/>
                                            </p:txEl>
                                          </p:spTgt>
                                        </p:tgtEl>
                                        <p:attrNameLst>
                                          <p:attrName>r</p:attrName>
                                        </p:attrNameLst>
                                      </p:cBhvr>
                                    </p:animRot>
                                    <p:animRot by="240000">
                                      <p:cBhvr>
                                        <p:cTn id="12" dur="200" fill="hold">
                                          <p:stCondLst>
                                            <p:cond delay="400"/>
                                          </p:stCondLst>
                                        </p:cTn>
                                        <p:tgtEl>
                                          <p:spTgt spid="3">
                                            <p:txEl>
                                              <p:pRg st="0" end="0"/>
                                            </p:txEl>
                                          </p:spTgt>
                                        </p:tgtEl>
                                        <p:attrNameLst>
                                          <p:attrName>r</p:attrName>
                                        </p:attrNameLst>
                                      </p:cBhvr>
                                    </p:animRot>
                                    <p:animRot by="-240000">
                                      <p:cBhvr>
                                        <p:cTn id="13" dur="200" fill="hold">
                                          <p:stCondLst>
                                            <p:cond delay="600"/>
                                          </p:stCondLst>
                                        </p:cTn>
                                        <p:tgtEl>
                                          <p:spTgt spid="3">
                                            <p:txEl>
                                              <p:pRg st="0" end="0"/>
                                            </p:txEl>
                                          </p:spTgt>
                                        </p:tgtEl>
                                        <p:attrNameLst>
                                          <p:attrName>r</p:attrName>
                                        </p:attrNameLst>
                                      </p:cBhvr>
                                    </p:animRot>
                                    <p:animRot by="120000">
                                      <p:cBhvr>
                                        <p:cTn id="14" dur="200" fill="hold">
                                          <p:stCondLst>
                                            <p:cond delay="800"/>
                                          </p:stCondLst>
                                        </p:cTn>
                                        <p:tgtEl>
                                          <p:spTgt spid="3">
                                            <p:txEl>
                                              <p:pRg st="0" end="0"/>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48" presetClass="entr" presetSubtype="0" accel="5000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0" dur="10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2"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t2.gstatic.com/images?q=tbn:ANd9GcQRM1b637I3g5JuPUes-F9jsE77b2fFQn6bNgtU9iHkDCnnZWne"/>
          <p:cNvPicPr>
            <a:picLocks noChangeAspect="1" noChangeArrowheads="1"/>
          </p:cNvPicPr>
          <p:nvPr/>
        </p:nvPicPr>
        <p:blipFill>
          <a:blip r:embed="rId2"/>
          <a:srcRect/>
          <a:stretch>
            <a:fillRect/>
          </a:stretch>
        </p:blipFill>
        <p:spPr bwMode="auto">
          <a:xfrm>
            <a:off x="1" y="1"/>
            <a:ext cx="9144000" cy="6858000"/>
          </a:xfrm>
          <a:prstGeom prst="rect">
            <a:avLst/>
          </a:prstGeom>
          <a:noFill/>
        </p:spPr>
      </p:pic>
      <p:sp>
        <p:nvSpPr>
          <p:cNvPr id="2" name="1 Título"/>
          <p:cNvSpPr>
            <a:spLocks noGrp="1"/>
          </p:cNvSpPr>
          <p:nvPr>
            <p:ph type="title"/>
          </p:nvPr>
        </p:nvSpPr>
        <p:spPr>
          <a:xfrm>
            <a:off x="457200" y="320040"/>
            <a:ext cx="3686172" cy="608630"/>
          </a:xfrm>
        </p:spPr>
        <p:txBody>
          <a:bodyPr/>
          <a:lstStyle/>
          <a:p>
            <a:endParaRPr lang="es-PE" dirty="0"/>
          </a:p>
        </p:txBody>
      </p:sp>
      <p:sp>
        <p:nvSpPr>
          <p:cNvPr id="3" name="2 Marcador de contenido"/>
          <p:cNvSpPr>
            <a:spLocks noGrp="1"/>
          </p:cNvSpPr>
          <p:nvPr>
            <p:ph idx="1"/>
          </p:nvPr>
        </p:nvSpPr>
        <p:spPr/>
        <p:txBody>
          <a:bodyPr/>
          <a:lstStyle/>
          <a:p>
            <a:endParaRPr lang="es-PE" dirty="0"/>
          </a:p>
        </p:txBody>
      </p:sp>
      <p:pic>
        <p:nvPicPr>
          <p:cNvPr id="1026" name="Picture 2" descr="C:\Documents and Settings\LEONIC\Escritorio\rociito\Nombre-animado-Rocio.gif"/>
          <p:cNvPicPr>
            <a:picLocks noChangeAspect="1" noChangeArrowheads="1" noCrop="1"/>
          </p:cNvPicPr>
          <p:nvPr/>
        </p:nvPicPr>
        <p:blipFill>
          <a:blip r:embed="rId3"/>
          <a:srcRect/>
          <a:stretch>
            <a:fillRect/>
          </a:stretch>
        </p:blipFill>
        <p:spPr bwMode="auto">
          <a:xfrm>
            <a:off x="1785918" y="1000108"/>
            <a:ext cx="6255539" cy="4276746"/>
          </a:xfrm>
          <a:prstGeom prst="rect">
            <a:avLst/>
          </a:prstGeom>
          <a:noFill/>
        </p:spPr>
      </p:pic>
      <p:pic>
        <p:nvPicPr>
          <p:cNvPr id="1029" name="Picture 5" descr="C:\Documents and Settings\LEONIC\Escritorio\rociito\corazon OJITOS.gif"/>
          <p:cNvPicPr>
            <a:picLocks noChangeAspect="1" noChangeArrowheads="1" noCrop="1"/>
          </p:cNvPicPr>
          <p:nvPr/>
        </p:nvPicPr>
        <p:blipFill>
          <a:blip r:embed="rId4"/>
          <a:srcRect/>
          <a:stretch>
            <a:fillRect/>
          </a:stretch>
        </p:blipFill>
        <p:spPr bwMode="auto">
          <a:xfrm>
            <a:off x="1000100" y="928670"/>
            <a:ext cx="1428750" cy="1495425"/>
          </a:xfrm>
          <a:prstGeom prst="rect">
            <a:avLst/>
          </a:prstGeom>
          <a:noFill/>
        </p:spPr>
      </p:pic>
      <p:pic>
        <p:nvPicPr>
          <p:cNvPr id="1030" name="Picture 6" descr="C:\Documents and Settings\LEONIC\Escritorio\rociito\corazon GUIÑO.gif"/>
          <p:cNvPicPr>
            <a:picLocks noChangeAspect="1" noChangeArrowheads="1" noCrop="1"/>
          </p:cNvPicPr>
          <p:nvPr/>
        </p:nvPicPr>
        <p:blipFill>
          <a:blip r:embed="rId5"/>
          <a:srcRect/>
          <a:stretch>
            <a:fillRect/>
          </a:stretch>
        </p:blipFill>
        <p:spPr bwMode="auto">
          <a:xfrm>
            <a:off x="6858016" y="4714884"/>
            <a:ext cx="1905000" cy="1905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0" y="-17813"/>
            <a:ext cx="9144000" cy="6875813"/>
          </a:xfrm>
          <a:prstGeom prst="rect">
            <a:avLst/>
          </a:prstGeom>
          <a:noFill/>
        </p:spPr>
      </p:pic>
      <p:sp>
        <p:nvSpPr>
          <p:cNvPr id="2" name="1 Título"/>
          <p:cNvSpPr>
            <a:spLocks noGrp="1"/>
          </p:cNvSpPr>
          <p:nvPr>
            <p:ph type="ctrTitle"/>
          </p:nvPr>
        </p:nvSpPr>
        <p:spPr>
          <a:xfrm>
            <a:off x="714348" y="500042"/>
            <a:ext cx="7757920" cy="2868168"/>
          </a:xfrm>
        </p:spPr>
        <p:txBody>
          <a:bodyPr/>
          <a:lstStyle/>
          <a:p>
            <a:r>
              <a:rPr lang="es-PE" sz="2400" b="0" cap="none" dirty="0" smtClean="0">
                <a:ln>
                  <a:noFill/>
                </a:ln>
                <a:solidFill>
                  <a:srgbClr val="CC66FF"/>
                </a:solidFill>
                <a:latin typeface="Kristen ITC" pitchFamily="66" charset="0"/>
              </a:rPr>
              <a:t>Modelo de evaluación del aprendizaje educativo</a:t>
            </a:r>
            <a:r>
              <a:rPr lang="es-PE" sz="2400" b="0" cap="none" dirty="0" smtClean="0">
                <a:ln>
                  <a:noFill/>
                </a:ln>
                <a:solidFill>
                  <a:srgbClr val="00B0F0"/>
                </a:solidFill>
                <a:latin typeface="Comic Sans MS" pitchFamily="66" charset="0"/>
              </a:rPr>
              <a:t/>
            </a:r>
            <a:br>
              <a:rPr lang="es-PE" sz="2400" b="0" cap="none" dirty="0" smtClean="0">
                <a:ln>
                  <a:noFill/>
                </a:ln>
                <a:solidFill>
                  <a:srgbClr val="00B0F0"/>
                </a:solidFill>
                <a:latin typeface="Comic Sans MS" pitchFamily="66" charset="0"/>
              </a:rPr>
            </a:br>
            <a:r>
              <a:rPr lang="es-PE" sz="2400" b="0" cap="none" dirty="0" smtClean="0">
                <a:ln>
                  <a:noFill/>
                </a:ln>
                <a:solidFill>
                  <a:srgbClr val="00B0F0"/>
                </a:solidFill>
                <a:latin typeface="Comic Sans MS" pitchFamily="66" charset="0"/>
              </a:rPr>
              <a:t> </a:t>
            </a:r>
            <a:r>
              <a:rPr lang="es-PE" sz="2000" b="0" cap="none" dirty="0" smtClean="0">
                <a:ln>
                  <a:noFill/>
                </a:ln>
                <a:solidFill>
                  <a:srgbClr val="00B0F0"/>
                </a:solidFill>
                <a:latin typeface="Comic Sans MS" pitchFamily="66" charset="0"/>
              </a:rPr>
              <a:t>El modelo de evaluación del aprendizaje educativo está fundamentado en cuatro aspectos, de los cuáles tres son de carácter analítico y uno es de carácter calificativo. Los aspectos analíticos nos permiten evaluar la forma en que un estudiante aprende considerando elementos de percepción, razonamiento e interacción personal</a:t>
            </a:r>
            <a:r>
              <a:rPr lang="es-PE" sz="2800" b="0" cap="none" dirty="0" smtClean="0">
                <a:ln>
                  <a:noFill/>
                </a:ln>
                <a:solidFill>
                  <a:srgbClr val="00B0F0"/>
                </a:solidFill>
                <a:latin typeface="Comic Sans MS" pitchFamily="66" charset="0"/>
              </a:rPr>
              <a:t>.</a:t>
            </a:r>
          </a:p>
        </p:txBody>
      </p:sp>
      <p:sp>
        <p:nvSpPr>
          <p:cNvPr id="3" name="2 Subtítulo"/>
          <p:cNvSpPr>
            <a:spLocks noGrp="1"/>
          </p:cNvSpPr>
          <p:nvPr>
            <p:ph type="subTitle" idx="1"/>
          </p:nvPr>
        </p:nvSpPr>
        <p:spPr>
          <a:xfrm>
            <a:off x="2857488" y="3539864"/>
            <a:ext cx="5611732" cy="2318028"/>
          </a:xfrm>
        </p:spPr>
        <p:txBody>
          <a:bodyPr>
            <a:normAutofit fontScale="85000" lnSpcReduction="10000"/>
          </a:bodyPr>
          <a:lstStyle/>
          <a:p>
            <a:r>
              <a:rPr lang="es-PE" sz="2800" dirty="0" smtClean="0">
                <a:solidFill>
                  <a:srgbClr val="FF66FF"/>
                </a:solidFill>
                <a:latin typeface="Comic Sans MS" pitchFamily="66" charset="0"/>
                <a:ea typeface="+mj-ea"/>
                <a:cs typeface="+mj-cs"/>
              </a:rPr>
              <a:t>..Canales de percepción del estudiante</a:t>
            </a:r>
          </a:p>
          <a:p>
            <a:r>
              <a:rPr lang="es-PE" sz="2800" dirty="0" smtClean="0">
                <a:solidFill>
                  <a:srgbClr val="FF66FF"/>
                </a:solidFill>
                <a:latin typeface="Comic Sans MS" pitchFamily="66" charset="0"/>
                <a:ea typeface="+mj-ea"/>
                <a:cs typeface="+mj-cs"/>
              </a:rPr>
              <a:t>..Evaluación del estilo de aprendizaje</a:t>
            </a:r>
          </a:p>
          <a:p>
            <a:r>
              <a:rPr lang="es-PE" sz="2800" dirty="0" smtClean="0">
                <a:solidFill>
                  <a:srgbClr val="FF66FF"/>
                </a:solidFill>
                <a:latin typeface="Comic Sans MS" pitchFamily="66" charset="0"/>
                <a:ea typeface="+mj-ea"/>
                <a:cs typeface="+mj-cs"/>
              </a:rPr>
              <a:t>..Evaluación del estilo de trabajo</a:t>
            </a:r>
          </a:p>
          <a:p>
            <a:r>
              <a:rPr lang="es-PE" sz="2800" dirty="0" smtClean="0">
                <a:solidFill>
                  <a:srgbClr val="FF66FF"/>
                </a:solidFill>
                <a:latin typeface="Comic Sans MS" pitchFamily="66" charset="0"/>
                <a:ea typeface="+mj-ea"/>
                <a:cs typeface="+mj-cs"/>
              </a:rPr>
              <a:t>..Evaluación de las cuatro dimensiones del aprendizaje</a:t>
            </a:r>
          </a:p>
          <a:p>
            <a:endParaRPr lang="es-PE" dirty="0"/>
          </a:p>
        </p:txBody>
      </p:sp>
      <p:pic>
        <p:nvPicPr>
          <p:cNvPr id="25602" name="Picture 2" descr="http://t1.gstatic.com/images?q=tbn:ANd9GcS1hRzddau1SgqZ0g1apXb3CnFpVFFyXYLTQxQIhW7yflmnivwK"/>
          <p:cNvPicPr>
            <a:picLocks noChangeAspect="1" noChangeArrowheads="1"/>
          </p:cNvPicPr>
          <p:nvPr/>
        </p:nvPicPr>
        <p:blipFill>
          <a:blip r:embed="rId3">
            <a:lum bright="10000"/>
          </a:blip>
          <a:srcRect/>
          <a:stretch>
            <a:fillRect/>
          </a:stretch>
        </p:blipFill>
        <p:spPr bwMode="auto">
          <a:xfrm rot="21299185">
            <a:off x="531646" y="3718562"/>
            <a:ext cx="1828800" cy="2438400"/>
          </a:xfrm>
          <a:prstGeom prst="rect">
            <a:avLst/>
          </a:prstGeom>
          <a:noFill/>
          <a:effectLst>
            <a:glow rad="228600">
              <a:schemeClr val="accent2">
                <a:satMod val="175000"/>
                <a:alpha val="40000"/>
              </a:schemeClr>
            </a:glow>
            <a:reflection blurRad="6350" stA="50000" endA="300" endPos="5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Clr clrSpc="rgb">
                                      <p:cBhvr override="childStyle">
                                        <p:cTn id="14" dur="100" fill="hold"/>
                                        <p:tgtEl>
                                          <p:spTgt spid="25602"/>
                                        </p:tgtEl>
                                        <p:attrNameLst>
                                          <p:attrName>style.color</p:attrName>
                                        </p:attrNameLst>
                                      </p:cBhvr>
                                      <p:to>
                                        <a:schemeClr val="accent2"/>
                                      </p:to>
                                    </p:animClr>
                                    <p:animClr clrSpc="rgb">
                                      <p:cBhvr>
                                        <p:cTn id="15" dur="100" fill="hold"/>
                                        <p:tgtEl>
                                          <p:spTgt spid="25602"/>
                                        </p:tgtEl>
                                        <p:attrNameLst>
                                          <p:attrName>fillcolor</p:attrName>
                                        </p:attrNameLst>
                                      </p:cBhvr>
                                      <p:to>
                                        <a:schemeClr val="accent2"/>
                                      </p:to>
                                    </p:animClr>
                                    <p:set>
                                      <p:cBhvr>
                                        <p:cTn id="16" dur="100" fill="hold"/>
                                        <p:tgtEl>
                                          <p:spTgt spid="25602"/>
                                        </p:tgtEl>
                                        <p:attrNameLst>
                                          <p:attrName>fill.type</p:attrName>
                                        </p:attrNameLst>
                                      </p:cBhvr>
                                      <p:to>
                                        <p:strVal val="solid"/>
                                      </p:to>
                                    </p:set>
                                    <p:set>
                                      <p:cBhvr>
                                        <p:cTn id="17" dur="100" fill="hold"/>
                                        <p:tgtEl>
                                          <p:spTgt spid="25602"/>
                                        </p:tgtEl>
                                        <p:attrNameLst>
                                          <p:attrName>fill.on</p:attrName>
                                        </p:attrNameLst>
                                      </p:cBhvr>
                                      <p:to>
                                        <p:strVal val="true"/>
                                      </p:to>
                                    </p:set>
                                    <p:animRot by="120000">
                                      <p:cBhvr>
                                        <p:cTn id="18" dur="100" fill="hold">
                                          <p:stCondLst>
                                            <p:cond delay="0"/>
                                          </p:stCondLst>
                                        </p:cTn>
                                        <p:tgtEl>
                                          <p:spTgt spid="25602"/>
                                        </p:tgtEl>
                                        <p:attrNameLst>
                                          <p:attrName>r</p:attrName>
                                        </p:attrNameLst>
                                      </p:cBhvr>
                                    </p:animRot>
                                    <p:animRot by="-240000">
                                      <p:cBhvr>
                                        <p:cTn id="19" dur="200" fill="hold">
                                          <p:stCondLst>
                                            <p:cond delay="200"/>
                                          </p:stCondLst>
                                        </p:cTn>
                                        <p:tgtEl>
                                          <p:spTgt spid="25602"/>
                                        </p:tgtEl>
                                        <p:attrNameLst>
                                          <p:attrName>r</p:attrName>
                                        </p:attrNameLst>
                                      </p:cBhvr>
                                    </p:animRot>
                                    <p:animRot by="240000">
                                      <p:cBhvr>
                                        <p:cTn id="20" dur="200" fill="hold">
                                          <p:stCondLst>
                                            <p:cond delay="400"/>
                                          </p:stCondLst>
                                        </p:cTn>
                                        <p:tgtEl>
                                          <p:spTgt spid="25602"/>
                                        </p:tgtEl>
                                        <p:attrNameLst>
                                          <p:attrName>r</p:attrName>
                                        </p:attrNameLst>
                                      </p:cBhvr>
                                    </p:animRot>
                                    <p:animRot by="-240000">
                                      <p:cBhvr>
                                        <p:cTn id="21" dur="200" fill="hold">
                                          <p:stCondLst>
                                            <p:cond delay="600"/>
                                          </p:stCondLst>
                                        </p:cTn>
                                        <p:tgtEl>
                                          <p:spTgt spid="25602"/>
                                        </p:tgtEl>
                                        <p:attrNameLst>
                                          <p:attrName>r</p:attrName>
                                        </p:attrNameLst>
                                      </p:cBhvr>
                                    </p:animRot>
                                    <p:animRot by="120000">
                                      <p:cBhvr>
                                        <p:cTn id="22" dur="200" fill="hold">
                                          <p:stCondLst>
                                            <p:cond delay="800"/>
                                          </p:stCondLst>
                                        </p:cTn>
                                        <p:tgtEl>
                                          <p:spTgt spid="25602"/>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down)">
                                      <p:cBhvr>
                                        <p:cTn id="27" dur="580">
                                          <p:stCondLst>
                                            <p:cond delay="0"/>
                                          </p:stCondLst>
                                        </p:cTn>
                                        <p:tgtEl>
                                          <p:spTgt spid="3">
                                            <p:txEl>
                                              <p:pRg st="0" end="0"/>
                                            </p:txEl>
                                          </p:spTgt>
                                        </p:tgtEl>
                                      </p:cBhvr>
                                    </p:animEffect>
                                    <p:anim calcmode="lin" valueType="num">
                                      <p:cBhvr>
                                        <p:cTn id="2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xEl>
                                              <p:pRg st="0" end="0"/>
                                            </p:txEl>
                                          </p:spTgt>
                                        </p:tgtEl>
                                      </p:cBhvr>
                                      <p:to x="100000" y="60000"/>
                                    </p:animScale>
                                    <p:animScale>
                                      <p:cBhvr>
                                        <p:cTn id="34" dur="166" decel="50000">
                                          <p:stCondLst>
                                            <p:cond delay="676"/>
                                          </p:stCondLst>
                                        </p:cTn>
                                        <p:tgtEl>
                                          <p:spTgt spid="3">
                                            <p:txEl>
                                              <p:pRg st="0" end="0"/>
                                            </p:txEl>
                                          </p:spTgt>
                                        </p:tgtEl>
                                      </p:cBhvr>
                                      <p:to x="100000" y="100000"/>
                                    </p:animScale>
                                    <p:animScale>
                                      <p:cBhvr>
                                        <p:cTn id="35" dur="26">
                                          <p:stCondLst>
                                            <p:cond delay="1312"/>
                                          </p:stCondLst>
                                        </p:cTn>
                                        <p:tgtEl>
                                          <p:spTgt spid="3">
                                            <p:txEl>
                                              <p:pRg st="0" end="0"/>
                                            </p:txEl>
                                          </p:spTgt>
                                        </p:tgtEl>
                                      </p:cBhvr>
                                      <p:to x="100000" y="80000"/>
                                    </p:animScale>
                                    <p:animScale>
                                      <p:cBhvr>
                                        <p:cTn id="36" dur="166" decel="50000">
                                          <p:stCondLst>
                                            <p:cond delay="1338"/>
                                          </p:stCondLst>
                                        </p:cTn>
                                        <p:tgtEl>
                                          <p:spTgt spid="3">
                                            <p:txEl>
                                              <p:pRg st="0" end="0"/>
                                            </p:txEl>
                                          </p:spTgt>
                                        </p:tgtEl>
                                      </p:cBhvr>
                                      <p:to x="100000" y="100000"/>
                                    </p:animScale>
                                    <p:animScale>
                                      <p:cBhvr>
                                        <p:cTn id="37" dur="26">
                                          <p:stCondLst>
                                            <p:cond delay="1642"/>
                                          </p:stCondLst>
                                        </p:cTn>
                                        <p:tgtEl>
                                          <p:spTgt spid="3">
                                            <p:txEl>
                                              <p:pRg st="0" end="0"/>
                                            </p:txEl>
                                          </p:spTgt>
                                        </p:tgtEl>
                                      </p:cBhvr>
                                      <p:to x="100000" y="90000"/>
                                    </p:animScale>
                                    <p:animScale>
                                      <p:cBhvr>
                                        <p:cTn id="38" dur="166" decel="50000">
                                          <p:stCondLst>
                                            <p:cond delay="1668"/>
                                          </p:stCondLst>
                                        </p:cTn>
                                        <p:tgtEl>
                                          <p:spTgt spid="3">
                                            <p:txEl>
                                              <p:pRg st="0" end="0"/>
                                            </p:txEl>
                                          </p:spTgt>
                                        </p:tgtEl>
                                      </p:cBhvr>
                                      <p:to x="100000" y="100000"/>
                                    </p:animScale>
                                    <p:animScale>
                                      <p:cBhvr>
                                        <p:cTn id="39" dur="26">
                                          <p:stCondLst>
                                            <p:cond delay="1808"/>
                                          </p:stCondLst>
                                        </p:cTn>
                                        <p:tgtEl>
                                          <p:spTgt spid="3">
                                            <p:txEl>
                                              <p:pRg st="0" end="0"/>
                                            </p:txEl>
                                          </p:spTgt>
                                        </p:tgtEl>
                                      </p:cBhvr>
                                      <p:to x="100000" y="95000"/>
                                    </p:animScale>
                                    <p:animScale>
                                      <p:cBhvr>
                                        <p:cTn id="40" dur="166" decel="50000">
                                          <p:stCondLst>
                                            <p:cond delay="1834"/>
                                          </p:stCondLst>
                                        </p:cTn>
                                        <p:tgtEl>
                                          <p:spTgt spid="3">
                                            <p:txEl>
                                              <p:pRg st="0" end="0"/>
                                            </p:txEl>
                                          </p:spTgt>
                                        </p:tgtEl>
                                      </p:cBhvr>
                                      <p:to x="100000" y="100000"/>
                                    </p:animScale>
                                  </p:childTnLst>
                                </p:cTn>
                              </p:par>
                              <p:par>
                                <p:cTn id="41" presetID="26" presetClass="entr" presetSubtype="0" fill="hold" nodeType="with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17" presetClass="entr" presetSubtype="10" fill="hold" nodeType="clickEffect">
                                  <p:stCondLst>
                                    <p:cond delay="0"/>
                                  </p:stCondLst>
                                  <p:childTnLst>
                                    <p:set>
                                      <p:cBhvr>
                                        <p:cTn id="60" dur="1" fill="hold">
                                          <p:stCondLst>
                                            <p:cond delay="0"/>
                                          </p:stCondLst>
                                        </p:cTn>
                                        <p:tgtEl>
                                          <p:spTgt spid="3">
                                            <p:txEl>
                                              <p:pRg st="2" end="2"/>
                                            </p:txEl>
                                          </p:spTgt>
                                        </p:tgtEl>
                                        <p:attrNameLst>
                                          <p:attrName>style.visibility</p:attrName>
                                        </p:attrNameLst>
                                      </p:cBhvr>
                                      <p:to>
                                        <p:strVal val="visible"/>
                                      </p:to>
                                    </p:set>
                                    <p:anim calcmode="lin" valueType="num">
                                      <p:cBhvr>
                                        <p:cTn id="6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2" end="2"/>
                                            </p:txEl>
                                          </p:spTgt>
                                        </p:tgtEl>
                                        <p:attrNameLst>
                                          <p:attrName>ppt_h</p:attrName>
                                        </p:attrNameLst>
                                      </p:cBhvr>
                                      <p:tavLst>
                                        <p:tav tm="0">
                                          <p:val>
                                            <p:strVal val="#ppt_h"/>
                                          </p:val>
                                        </p:tav>
                                        <p:tav tm="100000">
                                          <p:val>
                                            <p:strVal val="#ppt_h"/>
                                          </p:val>
                                        </p:tav>
                                      </p:tavLst>
                                    </p:anim>
                                  </p:childTnLst>
                                </p:cTn>
                              </p:par>
                              <p:par>
                                <p:cTn id="63" presetID="17" presetClass="entr" presetSubtype="10" fill="hold" nodeType="withEffect">
                                  <p:stCondLst>
                                    <p:cond delay="0"/>
                                  </p:stCondLst>
                                  <p:childTnLst>
                                    <p:set>
                                      <p:cBhvr>
                                        <p:cTn id="64" dur="1" fill="hold">
                                          <p:stCondLst>
                                            <p:cond delay="0"/>
                                          </p:stCondLst>
                                        </p:cTn>
                                        <p:tgtEl>
                                          <p:spTgt spid="3">
                                            <p:txEl>
                                              <p:pRg st="3" end="3"/>
                                            </p:txEl>
                                          </p:spTgt>
                                        </p:tgtEl>
                                        <p:attrNameLst>
                                          <p:attrName>style.visibility</p:attrName>
                                        </p:attrNameLst>
                                      </p:cBhvr>
                                      <p:to>
                                        <p:strVal val="visible"/>
                                      </p:to>
                                    </p:set>
                                    <p:anim calcmode="lin" valueType="num">
                                      <p:cBhvr>
                                        <p:cTn id="6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6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t1.gstatic.com/images?q=tbn:ANd9GcShujFypACsODPGPL9JVyHHSPL3ws-aqc6LULBePDTL8tICdm7D"/>
          <p:cNvPicPr>
            <a:picLocks noChangeAspect="1" noChangeArrowheads="1"/>
          </p:cNvPicPr>
          <p:nvPr/>
        </p:nvPicPr>
        <p:blipFill>
          <a:blip r:embed="rId2"/>
          <a:srcRect/>
          <a:stretch>
            <a:fillRect/>
          </a:stretch>
        </p:blipFill>
        <p:spPr bwMode="auto">
          <a:xfrm>
            <a:off x="0" y="1"/>
            <a:ext cx="9144000" cy="6858000"/>
          </a:xfrm>
          <a:prstGeom prst="rect">
            <a:avLst/>
          </a:prstGeom>
          <a:noFill/>
        </p:spPr>
      </p:pic>
      <p:sp>
        <p:nvSpPr>
          <p:cNvPr id="2" name="1 Título"/>
          <p:cNvSpPr>
            <a:spLocks noGrp="1"/>
          </p:cNvSpPr>
          <p:nvPr>
            <p:ph type="ctrTitle"/>
          </p:nvPr>
        </p:nvSpPr>
        <p:spPr>
          <a:xfrm>
            <a:off x="785786" y="533400"/>
            <a:ext cx="7686482" cy="2868168"/>
          </a:xfrm>
        </p:spPr>
        <p:txBody>
          <a:bodyPr/>
          <a:lstStyle/>
          <a:p>
            <a:r>
              <a:rPr lang="es-PE" sz="2400" b="0" cap="none" dirty="0" smtClean="0">
                <a:ln>
                  <a:noFill/>
                </a:ln>
                <a:solidFill>
                  <a:srgbClr val="00B0F0"/>
                </a:solidFill>
                <a:latin typeface="Comic Sans MS" pitchFamily="66" charset="0"/>
              </a:rPr>
              <a:t>Canales de percepción.</a:t>
            </a:r>
            <a:br>
              <a:rPr lang="es-PE" sz="2400" b="0" cap="none" dirty="0" smtClean="0">
                <a:ln>
                  <a:noFill/>
                </a:ln>
                <a:solidFill>
                  <a:srgbClr val="00B0F0"/>
                </a:solidFill>
                <a:latin typeface="Comic Sans MS" pitchFamily="66" charset="0"/>
              </a:rPr>
            </a:br>
            <a:r>
              <a:rPr lang="es-PE" sz="2400" b="0" cap="none" dirty="0" smtClean="0">
                <a:ln>
                  <a:noFill/>
                </a:ln>
                <a:solidFill>
                  <a:srgbClr val="00B0F0"/>
                </a:solidFill>
                <a:latin typeface="Comic Sans MS" pitchFamily="66" charset="0"/>
              </a:rPr>
              <a:t>La dominancia de la percepción de algún sentido permite a un individuo asimilar la información que recibe de una manera más eficiente ya que los canales del cerebro asociados a un sentido particular están más desarrollados y esto le permite al cerebro asimilar y procesar de una manera más eficiente la información que recibe a través de esos canales</a:t>
            </a:r>
            <a:r>
              <a:rPr lang="es-PE" sz="2800" b="0" cap="none" dirty="0" smtClean="0">
                <a:ln>
                  <a:noFill/>
                </a:ln>
                <a:solidFill>
                  <a:srgbClr val="00B0F0"/>
                </a:solidFill>
                <a:latin typeface="Comic Sans MS" pitchFamily="66" charset="0"/>
              </a:rPr>
              <a:t>.</a:t>
            </a:r>
          </a:p>
        </p:txBody>
      </p:sp>
      <p:sp>
        <p:nvSpPr>
          <p:cNvPr id="3" name="2 Subtítulo"/>
          <p:cNvSpPr>
            <a:spLocks noGrp="1"/>
          </p:cNvSpPr>
          <p:nvPr>
            <p:ph type="subTitle" idx="1"/>
          </p:nvPr>
        </p:nvSpPr>
        <p:spPr>
          <a:xfrm>
            <a:off x="785786" y="3539864"/>
            <a:ext cx="7683434" cy="2460904"/>
          </a:xfrm>
        </p:spPr>
        <p:txBody>
          <a:bodyPr>
            <a:normAutofit lnSpcReduction="10000"/>
          </a:bodyPr>
          <a:lstStyle/>
          <a:p>
            <a:r>
              <a:rPr lang="es-PE" dirty="0" smtClean="0">
                <a:solidFill>
                  <a:srgbClr val="CC66FF"/>
                </a:solidFill>
              </a:rPr>
              <a:t>Los canales de principales canales de percepción son:</a:t>
            </a:r>
          </a:p>
          <a:p>
            <a:r>
              <a:rPr lang="es-PE" dirty="0" smtClean="0">
                <a:solidFill>
                  <a:srgbClr val="CC66FF"/>
                </a:solidFill>
              </a:rPr>
              <a:t>-Auditivo: El individuo aprende mejor a través de estímulos sonoros.</a:t>
            </a:r>
          </a:p>
          <a:p>
            <a:r>
              <a:rPr lang="es-PE" dirty="0" smtClean="0">
                <a:solidFill>
                  <a:srgbClr val="CC66FF"/>
                </a:solidFill>
              </a:rPr>
              <a:t>-Visual: El individuo aprende mejor a través de estímulos visuales.</a:t>
            </a:r>
          </a:p>
          <a:p>
            <a:r>
              <a:rPr lang="es-PE" dirty="0" smtClean="0">
                <a:solidFill>
                  <a:srgbClr val="CC66FF"/>
                </a:solidFill>
              </a:rPr>
              <a:t>-Sensitivo - </a:t>
            </a:r>
            <a:r>
              <a:rPr lang="es-PE" dirty="0" err="1" smtClean="0">
                <a:solidFill>
                  <a:srgbClr val="CC66FF"/>
                </a:solidFill>
              </a:rPr>
              <a:t>Kinestésico</a:t>
            </a:r>
            <a:r>
              <a:rPr lang="es-PE" dirty="0" smtClean="0">
                <a:solidFill>
                  <a:srgbClr val="CC66FF"/>
                </a:solidFill>
              </a:rPr>
              <a:t>: El individuo aprende mejor a través de estímulos físicos.</a:t>
            </a:r>
          </a:p>
          <a:p>
            <a:endParaRPr lang="es-PE"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1" presetClass="exit" presetSubtype="0" fill="hold" nodeType="clickEffect">
                                  <p:stCondLst>
                                    <p:cond delay="0"/>
                                  </p:stCondLst>
                                  <p:childTnLst>
                                    <p:anim calcmode="discrete" valueType="str">
                                      <p:cBhvr>
                                        <p:cTn id="13" dur="1000"/>
                                        <p:tgtEl>
                                          <p:spTgt spid="3">
                                            <p:txEl>
                                              <p:pRg st="0" end="0"/>
                                            </p:txEl>
                                          </p:spTgt>
                                        </p:tgtEl>
                                        <p:attrNameLst>
                                          <p:attrName>style.visibility</p:attrName>
                                        </p:attrNameLst>
                                      </p:cBhvr>
                                      <p:tavLst>
                                        <p:tav tm="0">
                                          <p:val>
                                            <p:strVal val="hidden"/>
                                          </p:val>
                                        </p:tav>
                                        <p:tav tm="50000">
                                          <p:val>
                                            <p:strVal val="visible"/>
                                          </p:val>
                                        </p:tav>
                                      </p:tavLst>
                                    </p:anim>
                                    <p:set>
                                      <p:cBhvr>
                                        <p:cTn id="14" dur="1" fill="hold">
                                          <p:stCondLst>
                                            <p:cond delay="999"/>
                                          </p:stCondLst>
                                        </p:cTn>
                                        <p:tgtEl>
                                          <p:spTgt spid="3">
                                            <p:txEl>
                                              <p:pRg st="0" end="0"/>
                                            </p:txEl>
                                          </p:spTgt>
                                        </p:tgtEl>
                                        <p:attrNameLst>
                                          <p:attrName>style.visibility</p:attrName>
                                        </p:attrNameLst>
                                      </p:cBhvr>
                                      <p:to>
                                        <p:strVal val="hidden"/>
                                      </p:to>
                                    </p:set>
                                  </p:childTnLst>
                                </p:cTn>
                              </p:par>
                              <p:par>
                                <p:cTn id="15" presetID="11" presetClass="exit" presetSubtype="0" fill="hold" nodeType="withEffect">
                                  <p:stCondLst>
                                    <p:cond delay="0"/>
                                  </p:stCondLst>
                                  <p:childTnLst>
                                    <p:anim calcmode="discrete" valueType="str">
                                      <p:cBhvr>
                                        <p:cTn id="16" dur="1000"/>
                                        <p:tgtEl>
                                          <p:spTgt spid="3">
                                            <p:txEl>
                                              <p:pRg st="1" end="1"/>
                                            </p:txEl>
                                          </p:spTgt>
                                        </p:tgtEl>
                                        <p:attrNameLst>
                                          <p:attrName>style.visibility</p:attrName>
                                        </p:attrNameLst>
                                      </p:cBhvr>
                                      <p:tavLst>
                                        <p:tav tm="0">
                                          <p:val>
                                            <p:strVal val="hidden"/>
                                          </p:val>
                                        </p:tav>
                                        <p:tav tm="50000">
                                          <p:val>
                                            <p:strVal val="visible"/>
                                          </p:val>
                                        </p:tav>
                                      </p:tavLst>
                                    </p:anim>
                                    <p:set>
                                      <p:cBhvr>
                                        <p:cTn id="17" dur="1" fill="hold">
                                          <p:stCondLst>
                                            <p:cond delay="999"/>
                                          </p:stCondLst>
                                        </p:cTn>
                                        <p:tgtEl>
                                          <p:spTgt spid="3">
                                            <p:txEl>
                                              <p:pRg st="1" end="1"/>
                                            </p:txEl>
                                          </p:spTgt>
                                        </p:tgtEl>
                                        <p:attrNameLst>
                                          <p:attrName>style.visibility</p:attrName>
                                        </p:attrNameLst>
                                      </p:cBhvr>
                                      <p:to>
                                        <p:strVal val="hidden"/>
                                      </p:to>
                                    </p:set>
                                  </p:childTnLst>
                                </p:cTn>
                              </p:par>
                              <p:par>
                                <p:cTn id="18" presetID="11" presetClass="exit" presetSubtype="0" fill="hold" nodeType="withEffect">
                                  <p:stCondLst>
                                    <p:cond delay="0"/>
                                  </p:stCondLst>
                                  <p:childTnLst>
                                    <p:anim calcmode="discrete" valueType="str">
                                      <p:cBhvr>
                                        <p:cTn id="19" dur="1000"/>
                                        <p:tgtEl>
                                          <p:spTgt spid="3">
                                            <p:txEl>
                                              <p:pRg st="2" end="2"/>
                                            </p:txEl>
                                          </p:spTgt>
                                        </p:tgtEl>
                                        <p:attrNameLst>
                                          <p:attrName>style.visibility</p:attrName>
                                        </p:attrNameLst>
                                      </p:cBhvr>
                                      <p:tavLst>
                                        <p:tav tm="0">
                                          <p:val>
                                            <p:strVal val="hidden"/>
                                          </p:val>
                                        </p:tav>
                                        <p:tav tm="50000">
                                          <p:val>
                                            <p:strVal val="visible"/>
                                          </p:val>
                                        </p:tav>
                                      </p:tavLst>
                                    </p:anim>
                                    <p:set>
                                      <p:cBhvr>
                                        <p:cTn id="20" dur="1" fill="hold">
                                          <p:stCondLst>
                                            <p:cond delay="999"/>
                                          </p:stCondLst>
                                        </p:cTn>
                                        <p:tgtEl>
                                          <p:spTgt spid="3">
                                            <p:txEl>
                                              <p:pRg st="2" end="2"/>
                                            </p:txEl>
                                          </p:spTgt>
                                        </p:tgtEl>
                                        <p:attrNameLst>
                                          <p:attrName>style.visibility</p:attrName>
                                        </p:attrNameLst>
                                      </p:cBhvr>
                                      <p:to>
                                        <p:strVal val="hidden"/>
                                      </p:to>
                                    </p:set>
                                  </p:childTnLst>
                                </p:cTn>
                              </p:par>
                              <p:par>
                                <p:cTn id="21" presetID="11" presetClass="exit" presetSubtype="0" fill="hold" nodeType="withEffect">
                                  <p:stCondLst>
                                    <p:cond delay="0"/>
                                  </p:stCondLst>
                                  <p:childTnLst>
                                    <p:anim calcmode="discrete" valueType="str">
                                      <p:cBhvr>
                                        <p:cTn id="22" dur="1000"/>
                                        <p:tgtEl>
                                          <p:spTgt spid="3">
                                            <p:txEl>
                                              <p:pRg st="3" end="3"/>
                                            </p:txEl>
                                          </p:spTgt>
                                        </p:tgtEl>
                                        <p:attrNameLst>
                                          <p:attrName>style.visibility</p:attrName>
                                        </p:attrNameLst>
                                      </p:cBhvr>
                                      <p:tavLst>
                                        <p:tav tm="0">
                                          <p:val>
                                            <p:strVal val="hidden"/>
                                          </p:val>
                                        </p:tav>
                                        <p:tav tm="50000">
                                          <p:val>
                                            <p:strVal val="visible"/>
                                          </p:val>
                                        </p:tav>
                                      </p:tavLst>
                                    </p:anim>
                                    <p:set>
                                      <p:cBhvr>
                                        <p:cTn id="23" dur="1" fill="hold">
                                          <p:stCondLst>
                                            <p:cond delay="9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t2.gstatic.com/images?q=tbn:ANd9GcRfINStWvwriXRyNtk8dIbizM2Cx-vuPJ5nrBCF_I3iW5poJuvm"/>
          <p:cNvPicPr>
            <a:picLocks noChangeAspect="1" noChangeArrowheads="1"/>
          </p:cNvPicPr>
          <p:nvPr/>
        </p:nvPicPr>
        <p:blipFill>
          <a:blip r:embed="rId2"/>
          <a:srcRect/>
          <a:stretch>
            <a:fillRect/>
          </a:stretch>
        </p:blipFill>
        <p:spPr bwMode="auto">
          <a:xfrm>
            <a:off x="1" y="0"/>
            <a:ext cx="9144000" cy="6858000"/>
          </a:xfrm>
          <a:prstGeom prst="rect">
            <a:avLst/>
          </a:prstGeom>
          <a:noFill/>
        </p:spPr>
      </p:pic>
      <p:sp>
        <p:nvSpPr>
          <p:cNvPr id="2" name="1 Título"/>
          <p:cNvSpPr>
            <a:spLocks noGrp="1"/>
          </p:cNvSpPr>
          <p:nvPr>
            <p:ph type="title"/>
          </p:nvPr>
        </p:nvSpPr>
        <p:spPr>
          <a:xfrm>
            <a:off x="457200" y="2285992"/>
            <a:ext cx="1400156" cy="4071966"/>
          </a:xfrm>
        </p:spPr>
        <p:txBody>
          <a:bodyPr/>
          <a:lstStyle/>
          <a:p>
            <a:endParaRPr lang="es-PE" dirty="0"/>
          </a:p>
        </p:txBody>
      </p:sp>
      <p:sp>
        <p:nvSpPr>
          <p:cNvPr id="7" name="6 Marcador de contenido"/>
          <p:cNvSpPr>
            <a:spLocks noGrp="1"/>
          </p:cNvSpPr>
          <p:nvPr>
            <p:ph idx="1"/>
          </p:nvPr>
        </p:nvSpPr>
        <p:spPr>
          <a:xfrm>
            <a:off x="457200" y="928670"/>
            <a:ext cx="8186766" cy="5527066"/>
          </a:xfrm>
        </p:spPr>
        <p:txBody>
          <a:bodyPr/>
          <a:lstStyle/>
          <a:p>
            <a:r>
              <a:rPr lang="es-PE" sz="3600" b="1" dirty="0" smtClean="0">
                <a:solidFill>
                  <a:srgbClr val="CC66FF"/>
                </a:solidFill>
              </a:rPr>
              <a:t>Estilos de aprendizaje</a:t>
            </a:r>
            <a:r>
              <a:rPr lang="es-PE" sz="3600" dirty="0" smtClean="0">
                <a:solidFill>
                  <a:srgbClr val="CC66FF"/>
                </a:solidFill>
              </a:rPr>
              <a:t>.</a:t>
            </a:r>
          </a:p>
          <a:p>
            <a:r>
              <a:rPr lang="es-PE" sz="3600" dirty="0" smtClean="0">
                <a:solidFill>
                  <a:srgbClr val="CC66FF"/>
                </a:solidFill>
              </a:rPr>
              <a:t>son cuatro:</a:t>
            </a:r>
          </a:p>
          <a:p>
            <a:r>
              <a:rPr lang="es-PE" sz="3600" dirty="0" smtClean="0">
                <a:solidFill>
                  <a:srgbClr val="CC66FF"/>
                </a:solidFill>
              </a:rPr>
              <a:t>- </a:t>
            </a:r>
            <a:r>
              <a:rPr lang="es-PE" sz="3600" dirty="0" smtClean="0">
                <a:solidFill>
                  <a:srgbClr val="92D050"/>
                </a:solidFill>
              </a:rPr>
              <a:t>Aprendizaje activo y reflexivo</a:t>
            </a:r>
          </a:p>
          <a:p>
            <a:r>
              <a:rPr lang="es-PE" sz="3600" dirty="0" smtClean="0">
                <a:solidFill>
                  <a:srgbClr val="92D050"/>
                </a:solidFill>
              </a:rPr>
              <a:t>- Aprendizaje intuitivo y sensitivo</a:t>
            </a:r>
          </a:p>
          <a:p>
            <a:r>
              <a:rPr lang="es-PE" sz="3600" dirty="0" smtClean="0">
                <a:solidFill>
                  <a:srgbClr val="92D050"/>
                </a:solidFill>
              </a:rPr>
              <a:t>- Aprendizaje visual y verbal</a:t>
            </a:r>
          </a:p>
          <a:p>
            <a:r>
              <a:rPr lang="es-PE" sz="3600" dirty="0" smtClean="0">
                <a:solidFill>
                  <a:srgbClr val="92D050"/>
                </a:solidFill>
              </a:rPr>
              <a:t>- Aprendizaje secuencial y global</a:t>
            </a:r>
          </a:p>
          <a:p>
            <a:endParaRPr lang="es-PE" dirty="0" smtClean="0">
              <a:solidFill>
                <a:srgbClr val="CC66FF"/>
              </a:solidFill>
            </a:endParaRPr>
          </a:p>
          <a:p>
            <a:pPr>
              <a:buNone/>
            </a:pPr>
            <a:endParaRPr lang="es-PE"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anim calcmode="lin" valueType="num">
                                      <p:cBhvr>
                                        <p:cTn id="13"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2000"/>
                                        <p:tgtEl>
                                          <p:spTgt spid="7">
                                            <p:txEl>
                                              <p:pRg st="2" end="2"/>
                                            </p:txEl>
                                          </p:spTgt>
                                        </p:tgtEl>
                                      </p:cBhvr>
                                    </p:animEffect>
                                    <p:anim calcmode="lin" valueType="num">
                                      <p:cBhvr>
                                        <p:cTn id="20" dur="2000" fill="hold"/>
                                        <p:tgtEl>
                                          <p:spTgt spid="7">
                                            <p:txEl>
                                              <p:pRg st="2" end="2"/>
                                            </p:txEl>
                                          </p:spTgt>
                                        </p:tgtEl>
                                        <p:attrNameLst>
                                          <p:attrName>style.rotation</p:attrName>
                                        </p:attrNameLst>
                                      </p:cBhvr>
                                      <p:tavLst>
                                        <p:tav tm="0">
                                          <p:val>
                                            <p:fltVal val="720"/>
                                          </p:val>
                                        </p:tav>
                                        <p:tav tm="100000">
                                          <p:val>
                                            <p:fltVal val="0"/>
                                          </p:val>
                                        </p:tav>
                                      </p:tavLst>
                                    </p:anim>
                                    <p:anim calcmode="lin" valueType="num">
                                      <p:cBhvr>
                                        <p:cTn id="21" dur="2000" fill="hold"/>
                                        <p:tgtEl>
                                          <p:spTgt spid="7">
                                            <p:txEl>
                                              <p:pRg st="2" end="2"/>
                                            </p:txEl>
                                          </p:spTgt>
                                        </p:tgtEl>
                                        <p:attrNameLst>
                                          <p:attrName>ppt_h</p:attrName>
                                        </p:attrNameLst>
                                      </p:cBhvr>
                                      <p:tavLst>
                                        <p:tav tm="0">
                                          <p:val>
                                            <p:fltVal val="0"/>
                                          </p:val>
                                        </p:tav>
                                        <p:tav tm="100000">
                                          <p:val>
                                            <p:strVal val="#ppt_h"/>
                                          </p:val>
                                        </p:tav>
                                      </p:tavLst>
                                    </p:anim>
                                    <p:anim calcmode="lin" valueType="num">
                                      <p:cBhvr>
                                        <p:cTn id="22" dur="2000" fill="hold"/>
                                        <p:tgtEl>
                                          <p:spTgt spid="7">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23" fill="hold">
                      <p:stCondLst>
                        <p:cond delay="indefinite"/>
                      </p:stCondLst>
                      <p:childTnLst>
                        <p:par>
                          <p:cTn id="24" fill="hold">
                            <p:stCondLst>
                              <p:cond delay="0"/>
                            </p:stCondLst>
                            <p:childTnLst>
                              <p:par>
                                <p:cTn id="25" presetID="34" presetClass="entr" presetSubtype="0" fill="hold"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from="(-#ppt_w/2)" to="(#ppt_x)" calcmode="lin" valueType="num">
                                      <p:cBhvr>
                                        <p:cTn id="27" dur="600" fill="hold">
                                          <p:stCondLst>
                                            <p:cond delay="0"/>
                                          </p:stCondLst>
                                        </p:cTn>
                                        <p:tgtEl>
                                          <p:spTgt spid="7">
                                            <p:txEl>
                                              <p:pRg st="3" end="3"/>
                                            </p:txEl>
                                          </p:spTgt>
                                        </p:tgtEl>
                                        <p:attrNameLst>
                                          <p:attrName>ppt_x</p:attrName>
                                        </p:attrNameLst>
                                      </p:cBhvr>
                                    </p:anim>
                                    <p:anim from="0" to="-1.0" calcmode="lin" valueType="num">
                                      <p:cBhvr>
                                        <p:cTn id="28" dur="200" decel="50000" autoRev="1" fill="hold">
                                          <p:stCondLst>
                                            <p:cond delay="600"/>
                                          </p:stCondLst>
                                        </p:cTn>
                                        <p:tgtEl>
                                          <p:spTgt spid="7">
                                            <p:txEl>
                                              <p:pRg st="3" end="3"/>
                                            </p:txEl>
                                          </p:spTgt>
                                        </p:tgtEl>
                                        <p:attrNameLst>
                                          <p:attrName>xshear</p:attrName>
                                        </p:attrNameLst>
                                      </p:cBhvr>
                                    </p:anim>
                                    <p:animScale>
                                      <p:cBhvr>
                                        <p:cTn id="29" dur="200" decel="100000" autoRev="1" fill="hold">
                                          <p:stCondLst>
                                            <p:cond delay="600"/>
                                          </p:stCondLst>
                                        </p:cTn>
                                        <p:tgtEl>
                                          <p:spTgt spid="7">
                                            <p:txEl>
                                              <p:pRg st="3" end="3"/>
                                            </p:txEl>
                                          </p:spTgt>
                                        </p:tgtEl>
                                      </p:cBhvr>
                                      <p:from x="100000" y="100000"/>
                                      <p:to x="80000" y="100000"/>
                                    </p:animScale>
                                    <p:anim by="(#ppt_h/3+#ppt_w*0.1)" calcmode="lin" valueType="num">
                                      <p:cBhvr additive="sum">
                                        <p:cTn id="30" dur="200" decel="100000" autoRev="1" fill="hold">
                                          <p:stCondLst>
                                            <p:cond delay="600"/>
                                          </p:stCondLst>
                                        </p:cTn>
                                        <p:tgtEl>
                                          <p:spTgt spid="7">
                                            <p:txEl>
                                              <p:pRg st="3" end="3"/>
                                            </p:txEl>
                                          </p:spTgt>
                                        </p:tgtEl>
                                        <p:attrNameLst>
                                          <p:attrName>ppt_x</p:attrName>
                                        </p:attrNameLst>
                                      </p:cBhvr>
                                    </p:anim>
                                  </p:childTnLst>
                                </p:cTn>
                              </p:par>
                              <p:par>
                                <p:cTn id="31" presetID="34" presetClass="entr" presetSubtype="0" fill="hold" nodeType="withEffect">
                                  <p:stCondLst>
                                    <p:cond delay="0"/>
                                  </p:stCondLst>
                                  <p:childTnLst>
                                    <p:set>
                                      <p:cBhvr>
                                        <p:cTn id="32" dur="1" fill="hold">
                                          <p:stCondLst>
                                            <p:cond delay="0"/>
                                          </p:stCondLst>
                                        </p:cTn>
                                        <p:tgtEl>
                                          <p:spTgt spid="7">
                                            <p:txEl>
                                              <p:pRg st="4" end="4"/>
                                            </p:txEl>
                                          </p:spTgt>
                                        </p:tgtEl>
                                        <p:attrNameLst>
                                          <p:attrName>style.visibility</p:attrName>
                                        </p:attrNameLst>
                                      </p:cBhvr>
                                      <p:to>
                                        <p:strVal val="visible"/>
                                      </p:to>
                                    </p:set>
                                    <p:anim from="(-#ppt_w/2)" to="(#ppt_x)" calcmode="lin" valueType="num">
                                      <p:cBhvr>
                                        <p:cTn id="33" dur="600" fill="hold">
                                          <p:stCondLst>
                                            <p:cond delay="0"/>
                                          </p:stCondLst>
                                        </p:cTn>
                                        <p:tgtEl>
                                          <p:spTgt spid="7">
                                            <p:txEl>
                                              <p:pRg st="4" end="4"/>
                                            </p:txEl>
                                          </p:spTgt>
                                        </p:tgtEl>
                                        <p:attrNameLst>
                                          <p:attrName>ppt_x</p:attrName>
                                        </p:attrNameLst>
                                      </p:cBhvr>
                                    </p:anim>
                                    <p:anim from="0" to="-1.0" calcmode="lin" valueType="num">
                                      <p:cBhvr>
                                        <p:cTn id="34" dur="200" decel="50000" autoRev="1" fill="hold">
                                          <p:stCondLst>
                                            <p:cond delay="600"/>
                                          </p:stCondLst>
                                        </p:cTn>
                                        <p:tgtEl>
                                          <p:spTgt spid="7">
                                            <p:txEl>
                                              <p:pRg st="4" end="4"/>
                                            </p:txEl>
                                          </p:spTgt>
                                        </p:tgtEl>
                                        <p:attrNameLst>
                                          <p:attrName>xshear</p:attrName>
                                        </p:attrNameLst>
                                      </p:cBhvr>
                                    </p:anim>
                                    <p:animScale>
                                      <p:cBhvr>
                                        <p:cTn id="35" dur="200" decel="100000" autoRev="1" fill="hold">
                                          <p:stCondLst>
                                            <p:cond delay="600"/>
                                          </p:stCondLst>
                                        </p:cTn>
                                        <p:tgtEl>
                                          <p:spTgt spid="7">
                                            <p:txEl>
                                              <p:pRg st="4" end="4"/>
                                            </p:txEl>
                                          </p:spTgt>
                                        </p:tgtEl>
                                      </p:cBhvr>
                                      <p:from x="100000" y="100000"/>
                                      <p:to x="80000" y="100000"/>
                                    </p:animScale>
                                    <p:anim by="(#ppt_h/3+#ppt_w*0.1)" calcmode="lin" valueType="num">
                                      <p:cBhvr additive="sum">
                                        <p:cTn id="36" dur="200" decel="100000" autoRev="1" fill="hold">
                                          <p:stCondLst>
                                            <p:cond delay="600"/>
                                          </p:stCondLst>
                                        </p:cTn>
                                        <p:tgtEl>
                                          <p:spTgt spid="7">
                                            <p:txEl>
                                              <p:pRg st="4" end="4"/>
                                            </p:txEl>
                                          </p:spTgt>
                                        </p:tgtEl>
                                        <p:attrNameLst>
                                          <p:attrName>ppt_x</p:attrName>
                                        </p:attrNameLst>
                                      </p:cBhvr>
                                    </p:anim>
                                  </p:childTnLst>
                                </p:cTn>
                              </p:par>
                              <p:par>
                                <p:cTn id="37" presetID="34" presetClass="entr" presetSubtype="0" fill="hold" nodeType="with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anim from="(-#ppt_w/2)" to="(#ppt_x)" calcmode="lin" valueType="num">
                                      <p:cBhvr>
                                        <p:cTn id="39" dur="600" fill="hold">
                                          <p:stCondLst>
                                            <p:cond delay="0"/>
                                          </p:stCondLst>
                                        </p:cTn>
                                        <p:tgtEl>
                                          <p:spTgt spid="7">
                                            <p:txEl>
                                              <p:pRg st="5" end="5"/>
                                            </p:txEl>
                                          </p:spTgt>
                                        </p:tgtEl>
                                        <p:attrNameLst>
                                          <p:attrName>ppt_x</p:attrName>
                                        </p:attrNameLst>
                                      </p:cBhvr>
                                    </p:anim>
                                    <p:anim from="0" to="-1.0" calcmode="lin" valueType="num">
                                      <p:cBhvr>
                                        <p:cTn id="40" dur="200" decel="50000" autoRev="1" fill="hold">
                                          <p:stCondLst>
                                            <p:cond delay="600"/>
                                          </p:stCondLst>
                                        </p:cTn>
                                        <p:tgtEl>
                                          <p:spTgt spid="7">
                                            <p:txEl>
                                              <p:pRg st="5" end="5"/>
                                            </p:txEl>
                                          </p:spTgt>
                                        </p:tgtEl>
                                        <p:attrNameLst>
                                          <p:attrName>xshear</p:attrName>
                                        </p:attrNameLst>
                                      </p:cBhvr>
                                    </p:anim>
                                    <p:animScale>
                                      <p:cBhvr>
                                        <p:cTn id="41" dur="200" decel="100000" autoRev="1" fill="hold">
                                          <p:stCondLst>
                                            <p:cond delay="600"/>
                                          </p:stCondLst>
                                        </p:cTn>
                                        <p:tgtEl>
                                          <p:spTgt spid="7">
                                            <p:txEl>
                                              <p:pRg st="5" end="5"/>
                                            </p:txEl>
                                          </p:spTgt>
                                        </p:tgtEl>
                                      </p:cBhvr>
                                      <p:from x="100000" y="100000"/>
                                      <p:to x="80000" y="100000"/>
                                    </p:animScale>
                                    <p:anim by="(#ppt_h/3+#ppt_w*0.1)" calcmode="lin" valueType="num">
                                      <p:cBhvr additive="sum">
                                        <p:cTn id="42" dur="200" decel="100000" autoRev="1" fill="hold">
                                          <p:stCondLst>
                                            <p:cond delay="600"/>
                                          </p:stCondLst>
                                        </p:cTn>
                                        <p:tgtEl>
                                          <p:spTgt spid="7">
                                            <p:txEl>
                                              <p:pRg st="5" end="5"/>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0" y="-17813"/>
            <a:ext cx="9144000" cy="6875813"/>
          </a:xfrm>
          <a:prstGeom prst="rect">
            <a:avLst/>
          </a:prstGeom>
          <a:noFill/>
        </p:spPr>
      </p:pic>
      <p:sp>
        <p:nvSpPr>
          <p:cNvPr id="2" name="1 Título"/>
          <p:cNvSpPr>
            <a:spLocks noGrp="1"/>
          </p:cNvSpPr>
          <p:nvPr>
            <p:ph type="title"/>
          </p:nvPr>
        </p:nvSpPr>
        <p:spPr>
          <a:xfrm>
            <a:off x="357158" y="320040"/>
            <a:ext cx="6643734" cy="6180794"/>
          </a:xfrm>
        </p:spPr>
        <p:txBody>
          <a:bodyPr>
            <a:normAutofit fontScale="90000"/>
          </a:bodyPr>
          <a:lstStyle/>
          <a:p>
            <a:r>
              <a:rPr lang="es-PE" sz="2700" b="0" cap="none" dirty="0" smtClean="0">
                <a:ln>
                  <a:noFill/>
                </a:ln>
                <a:solidFill>
                  <a:srgbClr val="FF66FF"/>
                </a:solidFill>
                <a:latin typeface="Comic Sans MS" pitchFamily="66" charset="0"/>
              </a:rPr>
              <a:t/>
            </a:r>
            <a:br>
              <a:rPr lang="es-PE" sz="2700" b="0" cap="none" dirty="0" smtClean="0">
                <a:ln>
                  <a:noFill/>
                </a:ln>
                <a:solidFill>
                  <a:srgbClr val="FF66FF"/>
                </a:solidFill>
                <a:latin typeface="Comic Sans MS" pitchFamily="66" charset="0"/>
              </a:rPr>
            </a:br>
            <a:r>
              <a:rPr lang="es-PE" sz="2700" b="0" cap="none" dirty="0" smtClean="0">
                <a:ln>
                  <a:noFill/>
                </a:ln>
                <a:solidFill>
                  <a:srgbClr val="FF66FF"/>
                </a:solidFill>
                <a:latin typeface="Comic Sans MS" pitchFamily="66" charset="0"/>
              </a:rPr>
              <a:t/>
            </a:r>
            <a:br>
              <a:rPr lang="es-PE" sz="2700" b="0" cap="none" dirty="0" smtClean="0">
                <a:ln>
                  <a:noFill/>
                </a:ln>
                <a:solidFill>
                  <a:srgbClr val="FF66FF"/>
                </a:solidFill>
                <a:latin typeface="Comic Sans MS" pitchFamily="66" charset="0"/>
              </a:rPr>
            </a:br>
            <a:r>
              <a:rPr lang="es-PE" sz="2700" b="0" cap="none" dirty="0" smtClean="0">
                <a:ln>
                  <a:noFill/>
                </a:ln>
                <a:solidFill>
                  <a:srgbClr val="FF66FF"/>
                </a:solidFill>
                <a:latin typeface="Comic Sans MS" pitchFamily="66" charset="0"/>
              </a:rPr>
              <a:t/>
            </a:r>
            <a:br>
              <a:rPr lang="es-PE" sz="2700" b="0" cap="none" dirty="0" smtClean="0">
                <a:ln>
                  <a:noFill/>
                </a:ln>
                <a:solidFill>
                  <a:srgbClr val="FF66FF"/>
                </a:solidFill>
                <a:latin typeface="Comic Sans MS" pitchFamily="66" charset="0"/>
              </a:rPr>
            </a:br>
            <a:r>
              <a:rPr lang="es-PE" sz="2700" b="0" cap="none" dirty="0" smtClean="0">
                <a:ln>
                  <a:noFill/>
                </a:ln>
                <a:solidFill>
                  <a:srgbClr val="FF66FF"/>
                </a:solidFill>
                <a:latin typeface="Comic Sans MS" pitchFamily="66" charset="0"/>
              </a:rPr>
              <a:t/>
            </a:r>
            <a:br>
              <a:rPr lang="es-PE" sz="2700" b="0" cap="none" dirty="0" smtClean="0">
                <a:ln>
                  <a:noFill/>
                </a:ln>
                <a:solidFill>
                  <a:srgbClr val="FF66FF"/>
                </a:solidFill>
                <a:latin typeface="Comic Sans MS" pitchFamily="66" charset="0"/>
              </a:rPr>
            </a:br>
            <a:r>
              <a:rPr lang="es-PE" sz="2700" b="0" cap="none" dirty="0" smtClean="0">
                <a:ln>
                  <a:noFill/>
                </a:ln>
                <a:solidFill>
                  <a:srgbClr val="FF66FF"/>
                </a:solidFill>
                <a:latin typeface="Comic Sans MS" pitchFamily="66" charset="0"/>
              </a:rPr>
              <a:t/>
            </a:r>
            <a:br>
              <a:rPr lang="es-PE" sz="2700" b="0" cap="none" dirty="0" smtClean="0">
                <a:ln>
                  <a:noFill/>
                </a:ln>
                <a:solidFill>
                  <a:srgbClr val="FF66FF"/>
                </a:solidFill>
                <a:latin typeface="Comic Sans MS" pitchFamily="66" charset="0"/>
              </a:rPr>
            </a:br>
            <a:r>
              <a:rPr lang="es-PE" sz="2700" b="0" cap="none" dirty="0" smtClean="0">
                <a:ln>
                  <a:noFill/>
                </a:ln>
                <a:solidFill>
                  <a:srgbClr val="FF66FF"/>
                </a:solidFill>
                <a:latin typeface="Comic Sans MS" pitchFamily="66" charset="0"/>
              </a:rPr>
              <a:t/>
            </a:r>
            <a:br>
              <a:rPr lang="es-PE" sz="2700" b="0" cap="none" dirty="0" smtClean="0">
                <a:ln>
                  <a:noFill/>
                </a:ln>
                <a:solidFill>
                  <a:srgbClr val="FF66FF"/>
                </a:solidFill>
                <a:latin typeface="Comic Sans MS" pitchFamily="66" charset="0"/>
              </a:rPr>
            </a:br>
            <a:r>
              <a:rPr lang="es-PE" sz="2700" b="0" cap="none" dirty="0" smtClean="0">
                <a:ln>
                  <a:noFill/>
                </a:ln>
                <a:solidFill>
                  <a:srgbClr val="FF66FF"/>
                </a:solidFill>
                <a:latin typeface="Comic Sans MS" pitchFamily="66" charset="0"/>
              </a:rPr>
              <a:t/>
            </a:r>
            <a:br>
              <a:rPr lang="es-PE" sz="2700" b="0" cap="none" dirty="0" smtClean="0">
                <a:ln>
                  <a:noFill/>
                </a:ln>
                <a:solidFill>
                  <a:srgbClr val="FF66FF"/>
                </a:solidFill>
                <a:latin typeface="Comic Sans MS" pitchFamily="66" charset="0"/>
              </a:rPr>
            </a:br>
            <a:r>
              <a:rPr lang="es-PE" sz="2700" b="0" cap="none" dirty="0" smtClean="0">
                <a:ln>
                  <a:noFill/>
                </a:ln>
                <a:solidFill>
                  <a:srgbClr val="FF66FF"/>
                </a:solidFill>
                <a:latin typeface="Comic Sans MS" pitchFamily="66" charset="0"/>
              </a:rPr>
              <a:t/>
            </a:r>
            <a:br>
              <a:rPr lang="es-PE" sz="2700" b="0" cap="none" dirty="0" smtClean="0">
                <a:ln>
                  <a:noFill/>
                </a:ln>
                <a:solidFill>
                  <a:srgbClr val="FF66FF"/>
                </a:solidFill>
                <a:latin typeface="Comic Sans MS" pitchFamily="66" charset="0"/>
              </a:rPr>
            </a:br>
            <a:r>
              <a:rPr lang="es-PE" sz="2700" b="0" cap="none" dirty="0" smtClean="0">
                <a:ln>
                  <a:noFill/>
                </a:ln>
                <a:solidFill>
                  <a:srgbClr val="FF66FF"/>
                </a:solidFill>
                <a:latin typeface="Comic Sans MS" pitchFamily="66" charset="0"/>
              </a:rPr>
              <a:t>ESTUDIANTES ACTIVOS Y REFLEXIVOS</a:t>
            </a:r>
            <a:r>
              <a:rPr lang="es-PE" sz="3100" b="0" cap="none" dirty="0" smtClean="0">
                <a:ln>
                  <a:noFill/>
                </a:ln>
                <a:solidFill>
                  <a:srgbClr val="FF66FF"/>
                </a:solidFill>
                <a:latin typeface="Comic Sans MS" pitchFamily="66" charset="0"/>
              </a:rPr>
              <a:t/>
            </a:r>
            <a:br>
              <a:rPr lang="es-PE" sz="3100" b="0" cap="none" dirty="0" smtClean="0">
                <a:ln>
                  <a:noFill/>
                </a:ln>
                <a:solidFill>
                  <a:srgbClr val="FF66FF"/>
                </a:solidFill>
                <a:latin typeface="Comic Sans MS" pitchFamily="66" charset="0"/>
              </a:rPr>
            </a:br>
            <a:r>
              <a:rPr lang="es-PE" sz="2700" b="0" cap="none" dirty="0" smtClean="0">
                <a:ln>
                  <a:noFill/>
                </a:ln>
                <a:solidFill>
                  <a:srgbClr val="FF66FF"/>
                </a:solidFill>
                <a:latin typeface="Comic Sans MS" pitchFamily="66" charset="0"/>
              </a:rPr>
              <a:t>• Los estudiantes activos tienden, para conservar y entender la información de la mejor manera posible, hacer algo activo con ésta – discutiéndola, aplicándola o </a:t>
            </a:r>
            <a:r>
              <a:rPr lang="es-PE" sz="2700" b="0" cap="none" dirty="0" smtClean="0">
                <a:ln>
                  <a:noFill/>
                </a:ln>
                <a:solidFill>
                  <a:srgbClr val="CC99FF"/>
                </a:solidFill>
                <a:latin typeface="Comic Sans MS" pitchFamily="66" charset="0"/>
              </a:rPr>
              <a:t>explicándola a otros. Los estudiantes reflexivos prefieren pensar sobre ella de </a:t>
            </a:r>
            <a:r>
              <a:rPr lang="es-PE" sz="2700" b="0" cap="none" dirty="0" smtClean="0">
                <a:ln>
                  <a:noFill/>
                </a:ln>
                <a:solidFill>
                  <a:srgbClr val="00B0F0"/>
                </a:solidFill>
                <a:latin typeface="Comic Sans MS" pitchFamily="66" charset="0"/>
              </a:rPr>
              <a:t>manera privada primero.</a:t>
            </a:r>
            <a:br>
              <a:rPr lang="es-PE" sz="2700" b="0" cap="none" dirty="0" smtClean="0">
                <a:ln>
                  <a:noFill/>
                </a:ln>
                <a:solidFill>
                  <a:srgbClr val="00B0F0"/>
                </a:solidFill>
                <a:latin typeface="Comic Sans MS" pitchFamily="66" charset="0"/>
              </a:rPr>
            </a:br>
            <a:r>
              <a:rPr lang="es-PE" sz="2700" b="0" cap="none" dirty="0" smtClean="0">
                <a:ln>
                  <a:noFill/>
                </a:ln>
                <a:solidFill>
                  <a:srgbClr val="00B0F0"/>
                </a:solidFill>
                <a:latin typeface="Comic Sans MS" pitchFamily="66" charset="0"/>
              </a:rPr>
              <a:t> • "Vamos intentarlo y ver que sucede" es la frase de un estudiante activo; "Vamos pensándolo primero" es la respuesta del estudiante reflexivo.</a:t>
            </a:r>
            <a:br>
              <a:rPr lang="es-PE" sz="2700" b="0" cap="none" dirty="0" smtClean="0">
                <a:ln>
                  <a:noFill/>
                </a:ln>
                <a:solidFill>
                  <a:srgbClr val="00B0F0"/>
                </a:solidFill>
                <a:latin typeface="Comic Sans MS" pitchFamily="66" charset="0"/>
              </a:rPr>
            </a:br>
            <a:r>
              <a:rPr lang="es-PE" sz="3600" dirty="0" smtClean="0"/>
              <a:t/>
            </a:r>
            <a:br>
              <a:rPr lang="es-PE" sz="3600" dirty="0" smtClean="0"/>
            </a:br>
            <a:endParaRPr lang="es-PE" dirty="0"/>
          </a:p>
        </p:txBody>
      </p:sp>
      <p:pic>
        <p:nvPicPr>
          <p:cNvPr id="22536" name="Picture 8" descr="http://t1.gstatic.com/images?q=tbn:ANd9GcSKpP5zkFQZLcU_hyRgqEKmnfNHS16KS55ET7CfalaCbgpueoCtJg"/>
          <p:cNvPicPr>
            <a:picLocks noGrp="1" noChangeAspect="1" noChangeArrowheads="1"/>
          </p:cNvPicPr>
          <p:nvPr>
            <p:ph idx="1"/>
          </p:nvPr>
        </p:nvPicPr>
        <p:blipFill>
          <a:blip r:embed="rId3"/>
          <a:srcRect/>
          <a:stretch>
            <a:fillRect/>
          </a:stretch>
        </p:blipFill>
        <p:spPr bwMode="auto">
          <a:xfrm rot="492357">
            <a:off x="6659508" y="3483460"/>
            <a:ext cx="1933575" cy="2362200"/>
          </a:xfrm>
          <a:prstGeom prst="rect">
            <a:avLst/>
          </a:prstGeom>
          <a:noFill/>
          <a:effectLst>
            <a:outerShdw blurRad="50800" dist="38100" dir="5400000" algn="t" rotWithShape="0">
              <a:prstClr val="black">
                <a:alpha val="40000"/>
              </a:prstClr>
            </a:outerShdw>
            <a:reflection blurRad="6350" stA="50000" endA="300" endPos="5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2536"/>
                                        </p:tgtEl>
                                        <p:attrNameLst>
                                          <p:attrName>style.visibility</p:attrName>
                                        </p:attrNameLst>
                                      </p:cBhvr>
                                      <p:to>
                                        <p:strVal val="visible"/>
                                      </p:to>
                                    </p:set>
                                    <p:animEffect transition="in" filter="wipe(down)">
                                      <p:cBhvr>
                                        <p:cTn id="7" dur="580">
                                          <p:stCondLst>
                                            <p:cond delay="0"/>
                                          </p:stCondLst>
                                        </p:cTn>
                                        <p:tgtEl>
                                          <p:spTgt spid="22536"/>
                                        </p:tgtEl>
                                      </p:cBhvr>
                                    </p:animEffect>
                                    <p:anim calcmode="lin" valueType="num">
                                      <p:cBhvr>
                                        <p:cTn id="8" dur="1822" tmFilter="0,0; 0.14,0.36; 0.43,0.73; 0.71,0.91; 1.0,1.0">
                                          <p:stCondLst>
                                            <p:cond delay="0"/>
                                          </p:stCondLst>
                                        </p:cTn>
                                        <p:tgtEl>
                                          <p:spTgt spid="2253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253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253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253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2536"/>
                                        </p:tgtEl>
                                        <p:attrNameLst>
                                          <p:attrName>ppt_y</p:attrName>
                                        </p:attrNameLst>
                                      </p:cBhvr>
                                      <p:tavLst>
                                        <p:tav tm="0" fmla="#ppt_y-sin(pi*$)/81">
                                          <p:val>
                                            <p:fltVal val="0"/>
                                          </p:val>
                                        </p:tav>
                                        <p:tav tm="100000">
                                          <p:val>
                                            <p:fltVal val="1"/>
                                          </p:val>
                                        </p:tav>
                                      </p:tavLst>
                                    </p:anim>
                                    <p:animScale>
                                      <p:cBhvr>
                                        <p:cTn id="13" dur="26">
                                          <p:stCondLst>
                                            <p:cond delay="650"/>
                                          </p:stCondLst>
                                        </p:cTn>
                                        <p:tgtEl>
                                          <p:spTgt spid="22536"/>
                                        </p:tgtEl>
                                      </p:cBhvr>
                                      <p:to x="100000" y="60000"/>
                                    </p:animScale>
                                    <p:animScale>
                                      <p:cBhvr>
                                        <p:cTn id="14" dur="166" decel="50000">
                                          <p:stCondLst>
                                            <p:cond delay="676"/>
                                          </p:stCondLst>
                                        </p:cTn>
                                        <p:tgtEl>
                                          <p:spTgt spid="22536"/>
                                        </p:tgtEl>
                                      </p:cBhvr>
                                      <p:to x="100000" y="100000"/>
                                    </p:animScale>
                                    <p:animScale>
                                      <p:cBhvr>
                                        <p:cTn id="15" dur="26">
                                          <p:stCondLst>
                                            <p:cond delay="1312"/>
                                          </p:stCondLst>
                                        </p:cTn>
                                        <p:tgtEl>
                                          <p:spTgt spid="22536"/>
                                        </p:tgtEl>
                                      </p:cBhvr>
                                      <p:to x="100000" y="80000"/>
                                    </p:animScale>
                                    <p:animScale>
                                      <p:cBhvr>
                                        <p:cTn id="16" dur="166" decel="50000">
                                          <p:stCondLst>
                                            <p:cond delay="1338"/>
                                          </p:stCondLst>
                                        </p:cTn>
                                        <p:tgtEl>
                                          <p:spTgt spid="22536"/>
                                        </p:tgtEl>
                                      </p:cBhvr>
                                      <p:to x="100000" y="100000"/>
                                    </p:animScale>
                                    <p:animScale>
                                      <p:cBhvr>
                                        <p:cTn id="17" dur="26">
                                          <p:stCondLst>
                                            <p:cond delay="1642"/>
                                          </p:stCondLst>
                                        </p:cTn>
                                        <p:tgtEl>
                                          <p:spTgt spid="22536"/>
                                        </p:tgtEl>
                                      </p:cBhvr>
                                      <p:to x="100000" y="90000"/>
                                    </p:animScale>
                                    <p:animScale>
                                      <p:cBhvr>
                                        <p:cTn id="18" dur="166" decel="50000">
                                          <p:stCondLst>
                                            <p:cond delay="1668"/>
                                          </p:stCondLst>
                                        </p:cTn>
                                        <p:tgtEl>
                                          <p:spTgt spid="22536"/>
                                        </p:tgtEl>
                                      </p:cBhvr>
                                      <p:to x="100000" y="100000"/>
                                    </p:animScale>
                                    <p:animScale>
                                      <p:cBhvr>
                                        <p:cTn id="19" dur="26">
                                          <p:stCondLst>
                                            <p:cond delay="1808"/>
                                          </p:stCondLst>
                                        </p:cTn>
                                        <p:tgtEl>
                                          <p:spTgt spid="22536"/>
                                        </p:tgtEl>
                                      </p:cBhvr>
                                      <p:to x="100000" y="95000"/>
                                    </p:animScale>
                                    <p:animScale>
                                      <p:cBhvr>
                                        <p:cTn id="20" dur="166" decel="50000">
                                          <p:stCondLst>
                                            <p:cond delay="1834"/>
                                          </p:stCondLst>
                                        </p:cTn>
                                        <p:tgtEl>
                                          <p:spTgt spid="2253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heel(4)">
                                      <p:cBhvr>
                                        <p:cTn id="2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1" y="1"/>
            <a:ext cx="9144000" cy="6858000"/>
          </a:xfrm>
          <a:prstGeom prst="rect">
            <a:avLst/>
          </a:prstGeom>
          <a:noFill/>
        </p:spPr>
      </p:pic>
      <p:sp>
        <p:nvSpPr>
          <p:cNvPr id="2" name="1 Título"/>
          <p:cNvSpPr>
            <a:spLocks noGrp="1"/>
          </p:cNvSpPr>
          <p:nvPr>
            <p:ph type="title"/>
          </p:nvPr>
        </p:nvSpPr>
        <p:spPr>
          <a:xfrm>
            <a:off x="785786" y="357166"/>
            <a:ext cx="7267604" cy="5966480"/>
          </a:xfrm>
        </p:spPr>
        <p:txBody>
          <a:bodyPr>
            <a:normAutofit fontScale="90000"/>
          </a:bodyPr>
          <a:lstStyle/>
          <a:p>
            <a:r>
              <a:rPr lang="es-PE" sz="2700" b="0" cap="none" dirty="0" smtClean="0">
                <a:ln>
                  <a:noFill/>
                </a:ln>
                <a:solidFill>
                  <a:srgbClr val="00B050"/>
                </a:solidFill>
                <a:latin typeface="Comic Sans MS" pitchFamily="66" charset="0"/>
              </a:rPr>
              <a:t>¿Cómo puede ayudarse a un estudiante activo?</a:t>
            </a:r>
            <a:br>
              <a:rPr lang="es-PE" sz="2700" b="0" cap="none" dirty="0" smtClean="0">
                <a:ln>
                  <a:noFill/>
                </a:ln>
                <a:solidFill>
                  <a:srgbClr val="00B050"/>
                </a:solidFill>
                <a:latin typeface="Comic Sans MS" pitchFamily="66" charset="0"/>
              </a:rPr>
            </a:br>
            <a:r>
              <a:rPr lang="es-PE" sz="2700" b="0" cap="none" dirty="0" smtClean="0">
                <a:ln>
                  <a:noFill/>
                </a:ln>
                <a:solidFill>
                  <a:srgbClr val="00B0F0"/>
                </a:solidFill>
                <a:latin typeface="Comic Sans MS" pitchFamily="66" charset="0"/>
              </a:rPr>
              <a:t> </a:t>
            </a:r>
            <a:r>
              <a:rPr lang="es-PE" sz="2700" b="0" cap="none" dirty="0" smtClean="0">
                <a:ln>
                  <a:noFill/>
                </a:ln>
                <a:solidFill>
                  <a:srgbClr val="FFC000"/>
                </a:solidFill>
                <a:latin typeface="Comic Sans MS" pitchFamily="66" charset="0"/>
              </a:rPr>
              <a:t>Si se es un estudiante activo en una clase que dé poco o nada de tiempo para la discusión o las actividades de resolución de problemas, se debe intentar compensar estas carencias cuando se estudia. Busque estudiar </a:t>
            </a:r>
            <a:r>
              <a:rPr lang="es-PE" sz="2700" b="0" cap="none" dirty="0" smtClean="0">
                <a:ln>
                  <a:noFill/>
                </a:ln>
                <a:solidFill>
                  <a:srgbClr val="CC66FF"/>
                </a:solidFill>
                <a:latin typeface="Comic Sans MS" pitchFamily="66" charset="0"/>
              </a:rPr>
              <a:t>en un grupo en donde los miembros se expliquen diferentes tópicos entre sí. Trabaje con otros para pronosticar lo que se preguntara en el siguiente examen y como contestar estas preguntas. Se conservará mejor la información si se encuentra algo que </a:t>
            </a:r>
            <a:r>
              <a:rPr lang="es-PE" sz="2700" b="0" cap="none" dirty="0" smtClean="0">
                <a:ln>
                  <a:noFill/>
                </a:ln>
                <a:solidFill>
                  <a:srgbClr val="00B0F0"/>
                </a:solidFill>
                <a:latin typeface="Comic Sans MS" pitchFamily="66" charset="0"/>
              </a:rPr>
              <a:t>hacer con esta.</a:t>
            </a:r>
            <a:r>
              <a:rPr lang="es-PE" dirty="0" smtClean="0"/>
              <a:t/>
            </a:r>
            <a:br>
              <a:rPr lang="es-PE" dirty="0" smtClean="0"/>
            </a:br>
            <a:endParaRPr lang="es-PE" dirty="0"/>
          </a:p>
        </p:txBody>
      </p:sp>
      <p:pic>
        <p:nvPicPr>
          <p:cNvPr id="21506" name="Picture 2" descr="http://t1.gstatic.com/images?q=tbn:ANd9GcSG53cYf9Npr_adOagqhbIYbvJJ7wgMezb5OFJr_iOV9Ut8PltWFA"/>
          <p:cNvPicPr>
            <a:picLocks noGrp="1" noChangeAspect="1" noChangeArrowheads="1"/>
          </p:cNvPicPr>
          <p:nvPr>
            <p:ph idx="1"/>
          </p:nvPr>
        </p:nvPicPr>
        <p:blipFill>
          <a:blip r:embed="rId3"/>
          <a:srcRect/>
          <a:stretch>
            <a:fillRect/>
          </a:stretch>
        </p:blipFill>
        <p:spPr bwMode="auto">
          <a:xfrm rot="664065">
            <a:off x="6544820" y="4112926"/>
            <a:ext cx="2124075" cy="2152650"/>
          </a:xfrm>
          <a:prstGeom prst="rect">
            <a:avLst/>
          </a:prstGeom>
          <a:noFill/>
          <a:effectLst>
            <a:glow rad="228600">
              <a:schemeClr val="accent5">
                <a:satMod val="175000"/>
                <a:alpha val="40000"/>
              </a:schemeClr>
            </a:glo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1506"/>
                                        </p:tgtEl>
                                        <p:attrNameLst>
                                          <p:attrName>style.visibility</p:attrName>
                                        </p:attrNameLst>
                                      </p:cBhvr>
                                      <p:to>
                                        <p:strVal val="visible"/>
                                      </p:to>
                                    </p:set>
                                    <p:animEffect transition="in" filter="wipe(down)">
                                      <p:cBhvr>
                                        <p:cTn id="15" dur="580">
                                          <p:stCondLst>
                                            <p:cond delay="0"/>
                                          </p:stCondLst>
                                        </p:cTn>
                                        <p:tgtEl>
                                          <p:spTgt spid="21506"/>
                                        </p:tgtEl>
                                      </p:cBhvr>
                                    </p:animEffect>
                                    <p:anim calcmode="lin" valueType="num">
                                      <p:cBhvr>
                                        <p:cTn id="16" dur="1822" tmFilter="0,0; 0.14,0.36; 0.43,0.73; 0.71,0.91; 1.0,1.0">
                                          <p:stCondLst>
                                            <p:cond delay="0"/>
                                          </p:stCondLst>
                                        </p:cTn>
                                        <p:tgtEl>
                                          <p:spTgt spid="21506"/>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1506"/>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1506"/>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1506"/>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1506"/>
                                        </p:tgtEl>
                                        <p:attrNameLst>
                                          <p:attrName>ppt_y</p:attrName>
                                        </p:attrNameLst>
                                      </p:cBhvr>
                                      <p:tavLst>
                                        <p:tav tm="0" fmla="#ppt_y-sin(pi*$)/81">
                                          <p:val>
                                            <p:fltVal val="0"/>
                                          </p:val>
                                        </p:tav>
                                        <p:tav tm="100000">
                                          <p:val>
                                            <p:fltVal val="1"/>
                                          </p:val>
                                        </p:tav>
                                      </p:tavLst>
                                    </p:anim>
                                    <p:animScale>
                                      <p:cBhvr>
                                        <p:cTn id="21" dur="26">
                                          <p:stCondLst>
                                            <p:cond delay="650"/>
                                          </p:stCondLst>
                                        </p:cTn>
                                        <p:tgtEl>
                                          <p:spTgt spid="21506"/>
                                        </p:tgtEl>
                                      </p:cBhvr>
                                      <p:to x="100000" y="60000"/>
                                    </p:animScale>
                                    <p:animScale>
                                      <p:cBhvr>
                                        <p:cTn id="22" dur="166" decel="50000">
                                          <p:stCondLst>
                                            <p:cond delay="676"/>
                                          </p:stCondLst>
                                        </p:cTn>
                                        <p:tgtEl>
                                          <p:spTgt spid="21506"/>
                                        </p:tgtEl>
                                      </p:cBhvr>
                                      <p:to x="100000" y="100000"/>
                                    </p:animScale>
                                    <p:animScale>
                                      <p:cBhvr>
                                        <p:cTn id="23" dur="26">
                                          <p:stCondLst>
                                            <p:cond delay="1312"/>
                                          </p:stCondLst>
                                        </p:cTn>
                                        <p:tgtEl>
                                          <p:spTgt spid="21506"/>
                                        </p:tgtEl>
                                      </p:cBhvr>
                                      <p:to x="100000" y="80000"/>
                                    </p:animScale>
                                    <p:animScale>
                                      <p:cBhvr>
                                        <p:cTn id="24" dur="166" decel="50000">
                                          <p:stCondLst>
                                            <p:cond delay="1338"/>
                                          </p:stCondLst>
                                        </p:cTn>
                                        <p:tgtEl>
                                          <p:spTgt spid="21506"/>
                                        </p:tgtEl>
                                      </p:cBhvr>
                                      <p:to x="100000" y="100000"/>
                                    </p:animScale>
                                    <p:animScale>
                                      <p:cBhvr>
                                        <p:cTn id="25" dur="26">
                                          <p:stCondLst>
                                            <p:cond delay="1642"/>
                                          </p:stCondLst>
                                        </p:cTn>
                                        <p:tgtEl>
                                          <p:spTgt spid="21506"/>
                                        </p:tgtEl>
                                      </p:cBhvr>
                                      <p:to x="100000" y="90000"/>
                                    </p:animScale>
                                    <p:animScale>
                                      <p:cBhvr>
                                        <p:cTn id="26" dur="166" decel="50000">
                                          <p:stCondLst>
                                            <p:cond delay="1668"/>
                                          </p:stCondLst>
                                        </p:cTn>
                                        <p:tgtEl>
                                          <p:spTgt spid="21506"/>
                                        </p:tgtEl>
                                      </p:cBhvr>
                                      <p:to x="100000" y="100000"/>
                                    </p:animScale>
                                    <p:animScale>
                                      <p:cBhvr>
                                        <p:cTn id="27" dur="26">
                                          <p:stCondLst>
                                            <p:cond delay="1808"/>
                                          </p:stCondLst>
                                        </p:cTn>
                                        <p:tgtEl>
                                          <p:spTgt spid="21506"/>
                                        </p:tgtEl>
                                      </p:cBhvr>
                                      <p:to x="100000" y="95000"/>
                                    </p:animScale>
                                    <p:animScale>
                                      <p:cBhvr>
                                        <p:cTn id="28" dur="166" decel="50000">
                                          <p:stCondLst>
                                            <p:cond delay="1834"/>
                                          </p:stCondLst>
                                        </p:cTn>
                                        <p:tgtEl>
                                          <p:spTgt spid="2150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t2.gstatic.com/images?q=tbn:ANd9GcQRM1b637I3g5JuPUes-F9jsE77b2fFQn6bNgtU9iHkDCnnZWne"/>
          <p:cNvPicPr>
            <a:picLocks noGrp="1" noChangeAspect="1" noChangeArrowheads="1"/>
          </p:cNvPicPr>
          <p:nvPr>
            <p:ph idx="1"/>
          </p:nvPr>
        </p:nvPicPr>
        <p:blipFill>
          <a:blip r:embed="rId2"/>
          <a:srcRect/>
          <a:stretch>
            <a:fillRect/>
          </a:stretch>
        </p:blipFill>
        <p:spPr bwMode="auto">
          <a:xfrm>
            <a:off x="1" y="1"/>
            <a:ext cx="9144000" cy="6858000"/>
          </a:xfrm>
          <a:prstGeom prst="rect">
            <a:avLst/>
          </a:prstGeom>
          <a:noFill/>
        </p:spPr>
      </p:pic>
      <p:sp>
        <p:nvSpPr>
          <p:cNvPr id="2" name="1 Título"/>
          <p:cNvSpPr>
            <a:spLocks noGrp="1"/>
          </p:cNvSpPr>
          <p:nvPr>
            <p:ph type="title"/>
          </p:nvPr>
        </p:nvSpPr>
        <p:spPr>
          <a:xfrm>
            <a:off x="2428860" y="357166"/>
            <a:ext cx="5929354" cy="5929354"/>
          </a:xfrm>
        </p:spPr>
        <p:txBody>
          <a:bodyPr>
            <a:normAutofit fontScale="90000"/>
          </a:bodyPr>
          <a:lstStyle/>
          <a:p>
            <a:r>
              <a:rPr lang="es-PE" sz="2200" b="0" cap="none" dirty="0" smtClean="0">
                <a:ln>
                  <a:noFill/>
                </a:ln>
                <a:solidFill>
                  <a:srgbClr val="FF66FF"/>
                </a:solidFill>
                <a:latin typeface="Kristen ITC" pitchFamily="66" charset="0"/>
              </a:rPr>
              <a:t>¿Cómo puede ayudarse a un estudiante reflexivo?</a:t>
            </a:r>
            <a:r>
              <a:rPr lang="es-PE" sz="2200" b="0" cap="none" dirty="0" smtClean="0">
                <a:ln>
                  <a:noFill/>
                </a:ln>
                <a:solidFill>
                  <a:srgbClr val="00B0F0"/>
                </a:solidFill>
                <a:latin typeface="Kristen ITC" pitchFamily="66" charset="0"/>
              </a:rPr>
              <a:t/>
            </a:r>
            <a:br>
              <a:rPr lang="es-PE" sz="2200" b="0" cap="none" dirty="0" smtClean="0">
                <a:ln>
                  <a:noFill/>
                </a:ln>
                <a:solidFill>
                  <a:srgbClr val="00B0F0"/>
                </a:solidFill>
                <a:latin typeface="Kristen ITC" pitchFamily="66" charset="0"/>
              </a:rPr>
            </a:br>
            <a:r>
              <a:rPr lang="es-PE" sz="2200" b="0" cap="none" dirty="0" smtClean="0">
                <a:ln>
                  <a:noFill/>
                </a:ln>
                <a:solidFill>
                  <a:srgbClr val="00B0F0"/>
                </a:solidFill>
                <a:latin typeface="Comic Sans MS" pitchFamily="66" charset="0"/>
              </a:rPr>
              <a:t>Si se es un estudiante reflexivo en una clase que dé un poco o nada de tiempo para pensar sobre la </a:t>
            </a:r>
            <a:r>
              <a:rPr lang="es-PE" sz="2200" b="0" cap="none" dirty="0" smtClean="0">
                <a:ln>
                  <a:noFill/>
                </a:ln>
                <a:solidFill>
                  <a:srgbClr val="92D050"/>
                </a:solidFill>
                <a:latin typeface="Comic Sans MS" pitchFamily="66" charset="0"/>
              </a:rPr>
              <a:t>nueva información, se debe intentar compensar esta carencia cuando se estudia. No lea ni memorice simplemente el material; pare periódicamente para repasar lo que usted ha leído y piense en posibles preguntas </a:t>
            </a:r>
            <a:r>
              <a:rPr lang="es-PE" sz="2200" b="0" cap="none" dirty="0" smtClean="0">
                <a:ln>
                  <a:noFill/>
                </a:ln>
                <a:solidFill>
                  <a:srgbClr val="CC99FF"/>
                </a:solidFill>
                <a:latin typeface="Comic Sans MS" pitchFamily="66" charset="0"/>
              </a:rPr>
              <a:t>o usos posibles de esta información. Puede ser que encuentre provechoso escribir resúmenes cortos de lecturas o de notas de la clase en sus propias palabras. El hacer tanto puede tomar tiempo adicional pero le permitirá conservar el material con más eficacia.</a:t>
            </a:r>
            <a:r>
              <a:rPr lang="es-PE" dirty="0" smtClean="0"/>
              <a:t/>
            </a:r>
            <a:br>
              <a:rPr lang="es-PE" dirty="0" smtClean="0"/>
            </a:br>
            <a:endParaRPr lang="es-PE" dirty="0"/>
          </a:p>
        </p:txBody>
      </p:sp>
      <p:pic>
        <p:nvPicPr>
          <p:cNvPr id="20482" name="Picture 2" descr="http://t2.gstatic.com/images?q=tbn:ANd9GcQXSJking9ex0lZSjEOJpv34ezAzLimvXPSQ9SpyaTY2rG4XvETjw"/>
          <p:cNvPicPr>
            <a:picLocks noGrp="1" noChangeAspect="1" noChangeArrowheads="1"/>
          </p:cNvPicPr>
          <p:nvPr>
            <p:ph idx="1"/>
          </p:nvPr>
        </p:nvPicPr>
        <p:blipFill>
          <a:blip r:embed="rId3"/>
          <a:srcRect/>
          <a:stretch>
            <a:fillRect/>
          </a:stretch>
        </p:blipFill>
        <p:spPr bwMode="auto">
          <a:xfrm rot="20974462">
            <a:off x="147432" y="568372"/>
            <a:ext cx="2109582" cy="1821912"/>
          </a:xfrm>
          <a:prstGeom prst="rect">
            <a:avLst/>
          </a:prstGeom>
          <a:noFill/>
          <a:effectLst>
            <a:glow rad="228600">
              <a:schemeClr val="accent4">
                <a:satMod val="175000"/>
                <a:alpha val="40000"/>
              </a:schemeClr>
            </a:glow>
            <a:reflection blurRad="6350" stA="50000" endA="300" endPos="55000" dir="5400000" sy="-100000" algn="bl" rotWithShape="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0781 -0.20602 C -0.09114 -0.20463 -0.08698 -0.20463 -0.07413 -0.2 C -0.06441 -0.1875 -0.06336 -0.16412 -0.05937 -0.14722 C -0.06007 -0.09074 -0.05746 -0.04838 -0.06961 0.00185 C -0.07083 0.01435 -0.07274 0.02523 -0.07552 0.03727 C -0.07847 0.02755 -0.08107 0.02338 -0.07708 0.01181 C -0.07604 0.0088 -0.07291 0.0081 -0.07118 0.00579 C -0.0684 0.00208 -0.06614 -0.00208 -0.06371 -0.00602 C -0.06007 -0.01227 -0.05833 -0.02106 -0.05347 -0.02546 C -0.04132 -0.03634 -0.03402 -0.05023 -0.01961 -0.05486 C -0.01493 -0.05393 -0.01059 -0.0537 -0.00642 -0.05093 C 0.00868 -0.04097 0.00886 -0.01852 0.01719 -0.00208 C 0.01823 0.02014 0.0191 0.04491 0.02292 0.06667 C 0.02223 0.09398 0.02309 0.1331 0.01563 0.16065 C 0.0132 0.18148 0.01025 0.20232 0.00834 0.22338 C 0.00886 0.23195 0.00799 0.24074 0.00973 0.24907 C 0.01164 0.25741 0.01337 0.23866 0.01563 0.23125 C 0.01858 0.22153 0.0224 0.21366 0.02882 0.20787 C 0.03073 0.20046 0.03438 0.19861 0.03768 0.19213 C 0.03959 0.19282 0.04254 0.19167 0.04358 0.19398 C 0.04549 0.19838 0.04827 0.21597 0.04948 0.22338 C 0.0533 0.27708 0.05643 0.33125 0.04792 0.38426 C 0.04844 0.39005 0.04636 0.39769 0.04948 0.40185 C 0.05191 0.40509 0.04966 0.39259 0.05087 0.3882 C 0.05209 0.3838 0.05486 0.38032 0.05677 0.37639 C 0.06372 0.36273 0.07101 0.34491 0.08334 0.33912 C 0.08837 0.34838 0.09219 0.36157 0.09497 0.37245 C 0.09688 0.38009 0.09948 0.39607 0.09948 0.39607 C 0.09896 0.41042 0.09914 0.42477 0.09792 0.43912 C 0.09775 0.4419 0.09618 0.4338 0.09653 0.43125 C 0.09827 0.41968 0.11007 0.39421 0.11858 0.39005 C 0.12865 0.40347 0.129 0.41806 0.13334 0.43519 C 0.13542 0.44329 0.13872 0.45046 0.14063 0.4588 C 0.14202 0.49352 0.14497 0.52778 0.14653 0.56273 C 0.14584 0.58403 0.14289 0.64977 0.14653 0.6706 C 0.14792 0.67847 0.15677 0.65093 0.15677 0.65093 C 0.16025 0.63796 0.16528 0.64653 0.16997 0.65278 C 0.1724 0.66181 0.17448 0.67083 0.17448 0.68032 " pathEditMode="relative" ptsTypes="fffffffffffffffffffffffffffffffffffffA">
                                      <p:cBhvr>
                                        <p:cTn id="6" dur="2000" fill="hold"/>
                                        <p:tgtEl>
                                          <p:spTgt spid="2048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1" nodeType="clickEffect">
                                  <p:stCondLst>
                                    <p:cond delay="0"/>
                                  </p:stCondLst>
                                  <p:childTnLst>
                                    <p:set>
                                      <p:cBhvr>
                                        <p:cTn id="14" dur="1" fill="hold">
                                          <p:stCondLst>
                                            <p:cond delay="0"/>
                                          </p:stCondLst>
                                        </p:cTn>
                                        <p:tgtEl>
                                          <p:spTgt spid="2"/>
                                        </p:tgtEl>
                                        <p:attrNameLst>
                                          <p:attrName>style.visibility</p:attrName>
                                        </p:attrNameLst>
                                      </p:cBhvr>
                                      <p:to>
                                        <p:strVal val="visible"/>
                                      </p:to>
                                    </p:set>
                                    <p:anim from="(-#ppt_w/2)" to="(#ppt_x)" calcmode="lin" valueType="num">
                                      <p:cBhvr>
                                        <p:cTn id="15" dur="600" fill="hold">
                                          <p:stCondLst>
                                            <p:cond delay="0"/>
                                          </p:stCondLst>
                                        </p:cTn>
                                        <p:tgtEl>
                                          <p:spTgt spid="2"/>
                                        </p:tgtEl>
                                        <p:attrNameLst>
                                          <p:attrName>ppt_x</p:attrName>
                                        </p:attrNameLst>
                                      </p:cBhvr>
                                    </p:anim>
                                    <p:anim from="0" to="-1.0" calcmode="lin" valueType="num">
                                      <p:cBhvr>
                                        <p:cTn id="16" dur="200" decel="50000" autoRev="1" fill="hold">
                                          <p:stCondLst>
                                            <p:cond delay="600"/>
                                          </p:stCondLst>
                                        </p:cTn>
                                        <p:tgtEl>
                                          <p:spTgt spid="2"/>
                                        </p:tgtEl>
                                        <p:attrNameLst>
                                          <p:attrName>xshear</p:attrName>
                                        </p:attrNameLst>
                                      </p:cBhvr>
                                    </p:anim>
                                    <p:animScale>
                                      <p:cBhvr>
                                        <p:cTn id="17" dur="200" decel="100000" autoRev="1" fill="hold">
                                          <p:stCondLst>
                                            <p:cond delay="600"/>
                                          </p:stCondLst>
                                        </p:cTn>
                                        <p:tgtEl>
                                          <p:spTgt spid="2"/>
                                        </p:tgtEl>
                                      </p:cBhvr>
                                      <p:from x="100000" y="100000"/>
                                      <p:to x="80000" y="100000"/>
                                    </p:animScale>
                                    <p:anim by="(#ppt_h/3+#ppt_w*0.1)" calcmode="lin" valueType="num">
                                      <p:cBhvr additive="sum">
                                        <p:cTn id="18"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t2.gstatic.com/images?q=tbn:ANd9GcT9yXqPy0JChMTC82-E39RVkGfpkpA4nY6jjfBTG7UZfkb7PFp5"/>
          <p:cNvPicPr>
            <a:picLocks noGrp="1" noChangeAspect="1" noChangeArrowheads="1"/>
          </p:cNvPicPr>
          <p:nvPr>
            <p:ph idx="1"/>
          </p:nvPr>
        </p:nvPicPr>
        <p:blipFill>
          <a:blip r:embed="rId2"/>
          <a:srcRect/>
          <a:stretch>
            <a:fillRect/>
          </a:stretch>
        </p:blipFill>
        <p:spPr bwMode="auto">
          <a:xfrm>
            <a:off x="1" y="1"/>
            <a:ext cx="9144000" cy="6858000"/>
          </a:xfrm>
          <a:prstGeom prst="rect">
            <a:avLst/>
          </a:prstGeom>
          <a:noFill/>
        </p:spPr>
      </p:pic>
      <p:sp>
        <p:nvSpPr>
          <p:cNvPr id="2" name="1 Título"/>
          <p:cNvSpPr>
            <a:spLocks noGrp="1"/>
          </p:cNvSpPr>
          <p:nvPr>
            <p:ph type="title"/>
          </p:nvPr>
        </p:nvSpPr>
        <p:spPr>
          <a:xfrm>
            <a:off x="571472" y="320040"/>
            <a:ext cx="7124728" cy="6109356"/>
          </a:xfrm>
        </p:spPr>
        <p:txBody>
          <a:bodyPr>
            <a:normAutofit/>
          </a:bodyPr>
          <a:lstStyle/>
          <a:p>
            <a:r>
              <a:rPr lang="es-PE" sz="2200" b="0" cap="none" dirty="0" smtClean="0">
                <a:ln>
                  <a:noFill/>
                </a:ln>
                <a:solidFill>
                  <a:srgbClr val="FF00FF"/>
                </a:solidFill>
                <a:latin typeface="Comic Sans MS" pitchFamily="66" charset="0"/>
              </a:rPr>
              <a:t>ESTUDIANTES INTUITIVOS Y SENSIBLES</a:t>
            </a:r>
            <a:r>
              <a:rPr lang="es-PE" sz="2200" b="0" cap="none" dirty="0" smtClean="0">
                <a:ln>
                  <a:noFill/>
                </a:ln>
                <a:solidFill>
                  <a:srgbClr val="00B0F0"/>
                </a:solidFill>
                <a:latin typeface="Comic Sans MS" pitchFamily="66" charset="0"/>
              </a:rPr>
              <a:t/>
            </a:r>
            <a:br>
              <a:rPr lang="es-PE" sz="2200" b="0" cap="none" dirty="0" smtClean="0">
                <a:ln>
                  <a:noFill/>
                </a:ln>
                <a:solidFill>
                  <a:srgbClr val="00B0F0"/>
                </a:solidFill>
                <a:latin typeface="Comic Sans MS" pitchFamily="66" charset="0"/>
              </a:rPr>
            </a:br>
            <a:r>
              <a:rPr lang="es-PE" sz="2200" b="0" cap="none" dirty="0" smtClean="0">
                <a:ln>
                  <a:noFill/>
                </a:ln>
                <a:solidFill>
                  <a:srgbClr val="00B0F0"/>
                </a:solidFill>
                <a:latin typeface="Comic Sans MS" pitchFamily="66" charset="0"/>
              </a:rPr>
              <a:t>• Los estudiantes sensibles a menudo gustan de solucionar problemas por métodos bien establecidos y no les gustan las complicaciones y sorpresas; los estudiantes intuitivos les gusta la innovación y tienen una aversión a la repetición. Los estudiantes sensibles tienen más posibilidad, que los intuitivos, a molestarse en exámenes que manejen material que no se ha </a:t>
            </a:r>
            <a:r>
              <a:rPr lang="es-PE" sz="2200" b="0" cap="none" dirty="0" smtClean="0">
                <a:ln>
                  <a:noFill/>
                </a:ln>
                <a:solidFill>
                  <a:schemeClr val="bg1">
                    <a:lumMod val="75000"/>
                    <a:lumOff val="25000"/>
                  </a:schemeClr>
                </a:solidFill>
                <a:latin typeface="Comic Sans MS" pitchFamily="66" charset="0"/>
              </a:rPr>
              <a:t>cubierto explícitamente en clase.</a:t>
            </a:r>
            <a:br>
              <a:rPr lang="es-PE" sz="2200" b="0" cap="none" dirty="0" smtClean="0">
                <a:ln>
                  <a:noFill/>
                </a:ln>
                <a:solidFill>
                  <a:schemeClr val="bg1">
                    <a:lumMod val="75000"/>
                    <a:lumOff val="25000"/>
                  </a:schemeClr>
                </a:solidFill>
                <a:latin typeface="Comic Sans MS" pitchFamily="66" charset="0"/>
              </a:rPr>
            </a:br>
            <a:r>
              <a:rPr lang="es-PE" sz="2200" b="0" cap="none" dirty="0" smtClean="0">
                <a:ln>
                  <a:noFill/>
                </a:ln>
                <a:solidFill>
                  <a:schemeClr val="bg1">
                    <a:lumMod val="75000"/>
                    <a:lumOff val="25000"/>
                  </a:schemeClr>
                </a:solidFill>
                <a:latin typeface="Comic Sans MS" pitchFamily="66" charset="0"/>
              </a:rPr>
              <a:t>• Los estudiantes sensibles tienden a ser pacientes con los detalles y buenos en memorizar hechos y hacer el trabajo de campo (del laboratorio); los estudiantes intuitivos pueden ser mejores en entender nuevos conceptos y están a menudo más cómodos que los estudiantes sensibles con abstracciones y formulaciones matemáticas.</a:t>
            </a:r>
            <a:r>
              <a:rPr lang="es-PE" dirty="0" smtClean="0"/>
              <a:t/>
            </a:r>
            <a:br>
              <a:rPr lang="es-PE" dirty="0" smtClean="0"/>
            </a:br>
            <a:endParaRPr lang="es-PE"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8" presetClass="entr" presetSubtype="0" accel="50000" fill="hold" grpId="1"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0"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21" dur="1000" fill="hold"/>
                                        <p:tgtEl>
                                          <p:spTgt spid="2"/>
                                        </p:tgtEl>
                                        <p:attrNameLst>
                                          <p:attrName>ppt_y</p:attrName>
                                        </p:attrNameLst>
                                      </p:cBhvr>
                                      <p:tavLst>
                                        <p:tav tm="0">
                                          <p:val>
                                            <p:strVal val="#ppt_y"/>
                                          </p:val>
                                        </p:tav>
                                        <p:tav tm="100000">
                                          <p:val>
                                            <p:strVal val="#ppt_y"/>
                                          </p:val>
                                        </p:tav>
                                      </p:tavLst>
                                    </p:anim>
                                    <p:animEffect transition="in" filter="fade">
                                      <p:cBhvr>
                                        <p:cTn id="2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t2.gstatic.com/images?q=tbn:ANd9GcQRM1b637I3g5JuPUes-F9jsE77b2fFQn6bNgtU9iHkDCnnZWne"/>
          <p:cNvPicPr>
            <a:picLocks noChangeAspect="1" noChangeArrowheads="1"/>
          </p:cNvPicPr>
          <p:nvPr/>
        </p:nvPicPr>
        <p:blipFill>
          <a:blip r:embed="rId2"/>
          <a:srcRect/>
          <a:stretch>
            <a:fillRect/>
          </a:stretch>
        </p:blipFill>
        <p:spPr bwMode="auto">
          <a:xfrm>
            <a:off x="1" y="1"/>
            <a:ext cx="9144000" cy="6858000"/>
          </a:xfrm>
          <a:prstGeom prst="rect">
            <a:avLst/>
          </a:prstGeom>
          <a:noFill/>
        </p:spPr>
      </p:pic>
      <p:sp>
        <p:nvSpPr>
          <p:cNvPr id="2" name="1 Título"/>
          <p:cNvSpPr>
            <a:spLocks noGrp="1"/>
          </p:cNvSpPr>
          <p:nvPr>
            <p:ph type="title"/>
          </p:nvPr>
        </p:nvSpPr>
        <p:spPr>
          <a:xfrm>
            <a:off x="571472" y="320040"/>
            <a:ext cx="5715040" cy="6109356"/>
          </a:xfrm>
        </p:spPr>
        <p:txBody>
          <a:bodyPr>
            <a:normAutofit fontScale="90000"/>
          </a:bodyPr>
          <a:lstStyle/>
          <a:p>
            <a:r>
              <a:rPr lang="es-PE" sz="2400" b="0" cap="none" dirty="0" smtClean="0">
                <a:ln>
                  <a:noFill/>
                </a:ln>
                <a:solidFill>
                  <a:srgbClr val="FF00FF"/>
                </a:solidFill>
                <a:latin typeface="Comic Sans MS" pitchFamily="66" charset="0"/>
              </a:rPr>
              <a:t>¿Cómo puede ayudarse a un estudiante sensible?</a:t>
            </a:r>
            <a:r>
              <a:rPr lang="es-PE" sz="2400" b="0" cap="none" dirty="0" smtClean="0">
                <a:ln>
                  <a:noFill/>
                </a:ln>
                <a:solidFill>
                  <a:srgbClr val="00B0F0"/>
                </a:solidFill>
                <a:latin typeface="Comic Sans MS" pitchFamily="66" charset="0"/>
              </a:rPr>
              <a:t/>
            </a:r>
            <a:br>
              <a:rPr lang="es-PE" sz="2400" b="0" cap="none" dirty="0" smtClean="0">
                <a:ln>
                  <a:noFill/>
                </a:ln>
                <a:solidFill>
                  <a:srgbClr val="00B0F0"/>
                </a:solidFill>
                <a:latin typeface="Comic Sans MS" pitchFamily="66" charset="0"/>
              </a:rPr>
            </a:br>
            <a:r>
              <a:rPr lang="es-PE" sz="2400" b="0" cap="none" dirty="0" smtClean="0">
                <a:ln>
                  <a:noFill/>
                </a:ln>
                <a:solidFill>
                  <a:srgbClr val="FFC000"/>
                </a:solidFill>
                <a:latin typeface="Comic Sans MS" pitchFamily="66" charset="0"/>
              </a:rPr>
              <a:t>Los estudiantes sensibles recuerdan y entienden la información mejor si pueden ver cómo se conecta con el mundo real. Si ésta en una clase donde la mayoría del material es abstracto y teórico, se puede tener dificultad. Pida a </a:t>
            </a:r>
            <a:r>
              <a:rPr lang="es-PE" sz="2400" b="0" cap="none" dirty="0" smtClean="0">
                <a:ln>
                  <a:noFill/>
                </a:ln>
                <a:solidFill>
                  <a:srgbClr val="CC99FF"/>
                </a:solidFill>
                <a:latin typeface="Comic Sans MS" pitchFamily="66" charset="0"/>
              </a:rPr>
              <a:t>su maestro ejemplos específicos de conceptos y de procedimientos, y descubra cómo los conceptos se aplican en la práctica. Si el profesor no proporciona bastantes </a:t>
            </a:r>
            <a:r>
              <a:rPr lang="es-PE" sz="2400" b="0" cap="none" dirty="0" smtClean="0">
                <a:ln>
                  <a:noFill/>
                </a:ln>
                <a:solidFill>
                  <a:srgbClr val="00B0F0"/>
                </a:solidFill>
                <a:latin typeface="Comic Sans MS" pitchFamily="66" charset="0"/>
              </a:rPr>
              <a:t>ejemplos específicos, intente encontrar algunos en el texto del curso u otras referencias o juntándose a reflexionar con los amigos o compañeros de clase.</a:t>
            </a:r>
            <a:r>
              <a:rPr lang="es-PE" sz="3200" dirty="0" smtClean="0"/>
              <a:t/>
            </a:r>
            <a:br>
              <a:rPr lang="es-PE" sz="3200" dirty="0" smtClean="0"/>
            </a:br>
            <a:endParaRPr lang="es-PE" sz="3200" dirty="0"/>
          </a:p>
        </p:txBody>
      </p:sp>
      <p:pic>
        <p:nvPicPr>
          <p:cNvPr id="18434" name="Picture 2" descr="http://t1.gstatic.com/images?q=tbn:ANd9GcRXIfvWKfaM5t8-2BsaOxhDdnLlHuOzye5xUI0iKTRKg8rge839Aw"/>
          <p:cNvPicPr>
            <a:picLocks noGrp="1" noChangeAspect="1" noChangeArrowheads="1"/>
          </p:cNvPicPr>
          <p:nvPr>
            <p:ph idx="1"/>
          </p:nvPr>
        </p:nvPicPr>
        <p:blipFill>
          <a:blip r:embed="rId3"/>
          <a:srcRect/>
          <a:stretch>
            <a:fillRect/>
          </a:stretch>
        </p:blipFill>
        <p:spPr bwMode="auto">
          <a:xfrm rot="569060">
            <a:off x="6055879" y="2417599"/>
            <a:ext cx="2609850" cy="1752600"/>
          </a:xfrm>
          <a:prstGeom prst="rect">
            <a:avLst/>
          </a:prstGeom>
          <a:noFill/>
          <a:effectLst>
            <a:glow rad="228600">
              <a:schemeClr val="accent2">
                <a:satMod val="175000"/>
                <a:alpha val="40000"/>
              </a:schemeClr>
            </a:glo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18434"/>
                                        </p:tgtEl>
                                        <p:attrNameLst>
                                          <p:attrName>style.color</p:attrName>
                                        </p:attrNameLst>
                                      </p:cBhvr>
                                      <p:to>
                                        <a:schemeClr val="accent2"/>
                                      </p:to>
                                    </p:animClr>
                                    <p:animClr clrSpc="rgb">
                                      <p:cBhvr>
                                        <p:cTn id="7" dur="100" fill="hold"/>
                                        <p:tgtEl>
                                          <p:spTgt spid="18434"/>
                                        </p:tgtEl>
                                        <p:attrNameLst>
                                          <p:attrName>fillcolor</p:attrName>
                                        </p:attrNameLst>
                                      </p:cBhvr>
                                      <p:to>
                                        <a:schemeClr val="accent2"/>
                                      </p:to>
                                    </p:animClr>
                                    <p:set>
                                      <p:cBhvr>
                                        <p:cTn id="8" dur="100" fill="hold"/>
                                        <p:tgtEl>
                                          <p:spTgt spid="18434"/>
                                        </p:tgtEl>
                                        <p:attrNameLst>
                                          <p:attrName>fill.type</p:attrName>
                                        </p:attrNameLst>
                                      </p:cBhvr>
                                      <p:to>
                                        <p:strVal val="solid"/>
                                      </p:to>
                                    </p:set>
                                    <p:set>
                                      <p:cBhvr>
                                        <p:cTn id="9" dur="100" fill="hold"/>
                                        <p:tgtEl>
                                          <p:spTgt spid="18434"/>
                                        </p:tgtEl>
                                        <p:attrNameLst>
                                          <p:attrName>fill.on</p:attrName>
                                        </p:attrNameLst>
                                      </p:cBhvr>
                                      <p:to>
                                        <p:strVal val="true"/>
                                      </p:to>
                                    </p:set>
                                    <p:animRot by="120000">
                                      <p:cBhvr>
                                        <p:cTn id="10" dur="100" fill="hold">
                                          <p:stCondLst>
                                            <p:cond delay="0"/>
                                          </p:stCondLst>
                                        </p:cTn>
                                        <p:tgtEl>
                                          <p:spTgt spid="18434"/>
                                        </p:tgtEl>
                                        <p:attrNameLst>
                                          <p:attrName>r</p:attrName>
                                        </p:attrNameLst>
                                      </p:cBhvr>
                                    </p:animRot>
                                    <p:animRot by="-240000">
                                      <p:cBhvr>
                                        <p:cTn id="11" dur="200" fill="hold">
                                          <p:stCondLst>
                                            <p:cond delay="200"/>
                                          </p:stCondLst>
                                        </p:cTn>
                                        <p:tgtEl>
                                          <p:spTgt spid="18434"/>
                                        </p:tgtEl>
                                        <p:attrNameLst>
                                          <p:attrName>r</p:attrName>
                                        </p:attrNameLst>
                                      </p:cBhvr>
                                    </p:animRot>
                                    <p:animRot by="240000">
                                      <p:cBhvr>
                                        <p:cTn id="12" dur="200" fill="hold">
                                          <p:stCondLst>
                                            <p:cond delay="400"/>
                                          </p:stCondLst>
                                        </p:cTn>
                                        <p:tgtEl>
                                          <p:spTgt spid="18434"/>
                                        </p:tgtEl>
                                        <p:attrNameLst>
                                          <p:attrName>r</p:attrName>
                                        </p:attrNameLst>
                                      </p:cBhvr>
                                    </p:animRot>
                                    <p:animRot by="-240000">
                                      <p:cBhvr>
                                        <p:cTn id="13" dur="200" fill="hold">
                                          <p:stCondLst>
                                            <p:cond delay="600"/>
                                          </p:stCondLst>
                                        </p:cTn>
                                        <p:tgtEl>
                                          <p:spTgt spid="18434"/>
                                        </p:tgtEl>
                                        <p:attrNameLst>
                                          <p:attrName>r</p:attrName>
                                        </p:attrNameLst>
                                      </p:cBhvr>
                                    </p:animRot>
                                    <p:animRot by="120000">
                                      <p:cBhvr>
                                        <p:cTn id="14" dur="200" fill="hold">
                                          <p:stCondLst>
                                            <p:cond delay="800"/>
                                          </p:stCondLst>
                                        </p:cTn>
                                        <p:tgtEl>
                                          <p:spTgt spid="18434"/>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1" presetClass="exit" presetSubtype="0" fill="hold" grpId="1" nodeType="clickEffect">
                                  <p:stCondLst>
                                    <p:cond delay="0"/>
                                  </p:stCondLst>
                                  <p:childTnLst>
                                    <p:anim calcmode="discrete" valueType="str">
                                      <p:cBhvr>
                                        <p:cTn id="24" dur="1000"/>
                                        <p:tgtEl>
                                          <p:spTgt spid="2"/>
                                        </p:tgtEl>
                                        <p:attrNameLst>
                                          <p:attrName>style.visibility</p:attrName>
                                        </p:attrNameLst>
                                      </p:cBhvr>
                                      <p:tavLst>
                                        <p:tav tm="0">
                                          <p:val>
                                            <p:strVal val="hidden"/>
                                          </p:val>
                                        </p:tav>
                                        <p:tav tm="50000">
                                          <p:val>
                                            <p:strVal val="visible"/>
                                          </p:val>
                                        </p:tav>
                                      </p:tavLst>
                                    </p:anim>
                                    <p:set>
                                      <p:cBhvr>
                                        <p:cTn id="25"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110</TotalTime>
  <Words>419</Words>
  <Application>Microsoft Office PowerPoint</Application>
  <PresentationFormat>Presentación en pantalla (4:3)</PresentationFormat>
  <Paragraphs>41</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Opulento</vt:lpstr>
      <vt:lpstr>Estilos de aprendizaje</vt:lpstr>
      <vt:lpstr>Modelo de evaluación del aprendizaje educativo  El modelo de evaluación del aprendizaje educativo está fundamentado en cuatro aspectos, de los cuáles tres son de carácter analítico y uno es de carácter calificativo. Los aspectos analíticos nos permiten evaluar la forma en que un estudiante aprende considerando elementos de percepción, razonamiento e interacción personal.</vt:lpstr>
      <vt:lpstr>Canales de percepción. La dominancia de la percepción de algún sentido permite a un individuo asimilar la información que recibe de una manera más eficiente ya que los canales del cerebro asociados a un sentido particular están más desarrollados y esto le permite al cerebro asimilar y procesar de una manera más eficiente la información que recibe a través de esos canales.</vt:lpstr>
      <vt:lpstr>Diapositiva 4</vt:lpstr>
      <vt:lpstr>        ESTUDIANTES ACTIVOS Y REFLEXIVOS • Los estudiantes activos tienden, para conservar y entender la información de la mejor manera posible, hacer algo activo con ésta – discutiéndola, aplicándola o explicándola a otros. Los estudiantes reflexivos prefieren pensar sobre ella de manera privada primero.  • "Vamos intentarlo y ver que sucede" es la frase de un estudiante activo; "Vamos pensándolo primero" es la respuesta del estudiante reflexivo.  </vt:lpstr>
      <vt:lpstr>¿Cómo puede ayudarse a un estudiante activo?  Si se es un estudiante activo en una clase que dé poco o nada de tiempo para la discusión o las actividades de resolución de problemas, se debe intentar compensar estas carencias cuando se estudia. Busque estudiar en un grupo en donde los miembros se expliquen diferentes tópicos entre sí. Trabaje con otros para pronosticar lo que se preguntara en el siguiente examen y como contestar estas preguntas. Se conservará mejor la información si se encuentra algo que hacer con esta. </vt:lpstr>
      <vt:lpstr>¿Cómo puede ayudarse a un estudiante reflexivo? Si se es un estudiante reflexivo en una clase que dé un poco o nada de tiempo para pensar sobre la nueva información, se debe intentar compensar esta carencia cuando se estudia. No lea ni memorice simplemente el material; pare periódicamente para repasar lo que usted ha leído y piense en posibles preguntas o usos posibles de esta información. Puede ser que encuentre provechoso escribir resúmenes cortos de lecturas o de notas de la clase en sus propias palabras. El hacer tanto puede tomar tiempo adicional pero le permitirá conservar el material con más eficacia. </vt:lpstr>
      <vt:lpstr>ESTUDIANTES INTUITIVOS Y SENSIBLES • Los estudiantes sensibles a menudo gustan de solucionar problemas por métodos bien establecidos y no les gustan las complicaciones y sorpresas; los estudiantes intuitivos les gusta la innovación y tienen una aversión a la repetición. Los estudiantes sensibles tienen más posibilidad, que los intuitivos, a molestarse en exámenes que manejen material que no se ha cubierto explícitamente en clase. • Los estudiantes sensibles tienden a ser pacientes con los detalles y buenos en memorizar hechos y hacer el trabajo de campo (del laboratorio); los estudiantes intuitivos pueden ser mejores en entender nuevos conceptos y están a menudo más cómodos que los estudiantes sensibles con abstracciones y formulaciones matemáticas. </vt:lpstr>
      <vt:lpstr>¿Cómo puede ayudarse a un estudiante sensible? Los estudiantes sensibles recuerdan y entienden la información mejor si pueden ver cómo se conecta con el mundo real. Si ésta en una clase donde la mayoría del material es abstracto y teórico, se puede tener dificultad. Pida a su maestro ejemplos específicos de conceptos y de procedimientos, y descubra cómo los conceptos se aplican en la práctica. Si el profesor no proporciona bastantes ejemplos específicos, intente encontrar algunos en el texto del curso u otras referencias o juntándose a reflexionar con los amigos o compañeros de clase. </vt:lpstr>
      <vt:lpstr>Diapositiva 10</vt:lpstr>
      <vt:lpstr>Diapositiva 11</vt:lpstr>
      <vt:lpstr>Diapositiva 12</vt:lpstr>
      <vt:lpstr>Diapositiva 13</vt:lpstr>
      <vt:lpstr>Diapositiva 14</vt:lpstr>
    </vt:vector>
  </TitlesOfParts>
  <Company>PRIVADA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Estilos de aprendizaje</dc:title>
  <dc:creator>WINLEONIC</dc:creator>
  <cp:lastModifiedBy>WINLEONIC</cp:lastModifiedBy>
  <cp:revision>12</cp:revision>
  <dcterms:created xsi:type="dcterms:W3CDTF">2012-10-24T03:25:37Z</dcterms:created>
  <dcterms:modified xsi:type="dcterms:W3CDTF">2012-10-28T18:13:06Z</dcterms:modified>
</cp:coreProperties>
</file>